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8" r:id="rId2"/>
    <p:sldId id="268" r:id="rId3"/>
    <p:sldId id="269" r:id="rId4"/>
    <p:sldId id="270" r:id="rId5"/>
    <p:sldId id="288" r:id="rId6"/>
    <p:sldId id="275" r:id="rId7"/>
    <p:sldId id="274" r:id="rId8"/>
    <p:sldId id="276" r:id="rId9"/>
    <p:sldId id="295" r:id="rId10"/>
    <p:sldId id="297" r:id="rId11"/>
    <p:sldId id="279" r:id="rId12"/>
    <p:sldId id="280" r:id="rId13"/>
    <p:sldId id="283" r:id="rId14"/>
    <p:sldId id="285" r:id="rId15"/>
    <p:sldId id="277" r:id="rId16"/>
    <p:sldId id="281" r:id="rId17"/>
    <p:sldId id="289" r:id="rId18"/>
    <p:sldId id="291" r:id="rId19"/>
    <p:sldId id="282" r:id="rId20"/>
    <p:sldId id="290" r:id="rId21"/>
    <p:sldId id="292" r:id="rId22"/>
    <p:sldId id="293" r:id="rId23"/>
    <p:sldId id="294" r:id="rId24"/>
    <p:sldId id="272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777"/>
    <a:srgbClr val="F6BBBF"/>
    <a:srgbClr val="E1F2EA"/>
    <a:srgbClr val="F86B74"/>
    <a:srgbClr val="E5DBD2"/>
    <a:srgbClr val="B1D1CE"/>
    <a:srgbClr val="D58584"/>
    <a:srgbClr val="658762"/>
    <a:srgbClr val="43435B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 autoAdjust="0"/>
    <p:restoredTop sz="94712" autoAdjust="0"/>
  </p:normalViewPr>
  <p:slideViewPr>
    <p:cSldViewPr>
      <p:cViewPr>
        <p:scale>
          <a:sx n="147" d="100"/>
          <a:sy n="147" d="100"/>
        </p:scale>
        <p:origin x="-1064" y="112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5074D-27A0-D745-B3BB-C41BD6E70478}" type="datetimeFigureOut">
              <a:rPr kumimoji="1" lang="ko-KR" altLang="en-US" smtClean="0"/>
              <a:t>2017. 9. 18.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D52D9-197F-A148-9390-2DE775C28B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54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 </a:t>
            </a:r>
            <a:r>
              <a:rPr lang="ko-KR" altLang="en-US" dirty="0" err="1"/>
              <a:t>조경현입니다</a:t>
            </a:r>
            <a:endParaRPr lang="en-US" altLang="ko-KR" dirty="0"/>
          </a:p>
          <a:p>
            <a:r>
              <a:rPr lang="ko-KR" altLang="en-US" dirty="0"/>
              <a:t>이어서 발표 진행하도록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기능설명에 앞서 먼저 서비스 흐름도부터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화면에 표시된 파란색 상자는 오프라인 현장에서 사용할 수 있는 기능이며</a:t>
            </a:r>
            <a:endParaRPr lang="en-US" altLang="ko-KR" dirty="0"/>
          </a:p>
          <a:p>
            <a:r>
              <a:rPr lang="ko-KR" altLang="en-US" dirty="0"/>
              <a:t>주황색 상자는 현장에서의 플리마켓 개최를 위한 서포트를 해주는 기능들입니다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서비스는 총 </a:t>
            </a:r>
            <a:r>
              <a:rPr lang="en-US" altLang="ko-KR" dirty="0"/>
              <a:t>4</a:t>
            </a:r>
            <a:r>
              <a:rPr lang="ko-KR" altLang="en-US" dirty="0"/>
              <a:t>단계인 개최공고</a:t>
            </a:r>
            <a:r>
              <a:rPr lang="en-US" altLang="ko-KR" dirty="0"/>
              <a:t>, </a:t>
            </a:r>
            <a:r>
              <a:rPr lang="ko-KR" altLang="en-US" dirty="0"/>
              <a:t>판매자모집</a:t>
            </a:r>
            <a:r>
              <a:rPr lang="en-US" altLang="ko-KR" dirty="0"/>
              <a:t>, </a:t>
            </a:r>
            <a:r>
              <a:rPr lang="ko-KR" altLang="en-US" dirty="0"/>
              <a:t>오프라인개최</a:t>
            </a:r>
            <a:r>
              <a:rPr lang="en-US" altLang="ko-KR" dirty="0"/>
              <a:t>, </a:t>
            </a:r>
            <a:r>
              <a:rPr lang="ko-KR" altLang="en-US" dirty="0"/>
              <a:t>종료 순으로 진행되게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보다 자세한 설명은 첨부자료를 통해 확인해주시면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오프라인 온라인 색상을 나눠서 강조</a:t>
            </a:r>
            <a:endParaRPr lang="en-US" altLang="ko-KR" dirty="0"/>
          </a:p>
          <a:p>
            <a:r>
              <a:rPr lang="ko-KR" altLang="en-US" dirty="0"/>
              <a:t>그리고 특히 강조할 부분을 표시하여 강조</a:t>
            </a:r>
            <a:endParaRPr lang="en-US" altLang="ko-KR" dirty="0"/>
          </a:p>
          <a:p>
            <a:r>
              <a:rPr lang="ko-KR" altLang="en-US" dirty="0"/>
              <a:t>자잘한 몇몇 기능 추가</a:t>
            </a:r>
            <a:endParaRPr lang="en-US" altLang="ko-KR" dirty="0"/>
          </a:p>
          <a:p>
            <a:r>
              <a:rPr lang="ko-KR" altLang="en-US" dirty="0"/>
              <a:t>오프라인 온라인을 왜 이렇게 나눠서 흐름도를 작성하였는지에 대해서 강조설명하기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91543-4930-4BD4-B301-D71E8E0E7B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/>
            <p:cNvCxnSpPr/>
            <p:nvPr userDrawn="1"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 userDrawn="1"/>
          </p:nvGrpSpPr>
          <p:grpSpPr>
            <a:xfrm>
              <a:off x="2217199" y="1074199"/>
              <a:ext cx="4709602" cy="4709602"/>
              <a:chOff x="2217199" y="1074198"/>
              <a:chExt cx="4709602" cy="470960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217199" y="1074198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379216" y="1236215"/>
                <a:ext cx="4385568" cy="4385568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>
                <a:off x="4037028" y="4616335"/>
                <a:ext cx="1069944" cy="0"/>
              </a:xfrm>
              <a:prstGeom prst="line">
                <a:avLst/>
              </a:prstGeom>
              <a:ln>
                <a:solidFill>
                  <a:srgbClr val="98D3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245326"/>
            <a:ext cx="9144000" cy="5612674"/>
            <a:chOff x="0" y="1245326"/>
            <a:chExt cx="9144000" cy="5612674"/>
          </a:xfrm>
        </p:grpSpPr>
        <p:sp>
          <p:nvSpPr>
            <p:cNvPr id="4" name="직사각형 3"/>
            <p:cNvSpPr/>
            <p:nvPr/>
          </p:nvSpPr>
          <p:spPr>
            <a:xfrm>
              <a:off x="0" y="2348652"/>
              <a:ext cx="9144000" cy="4509348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2348653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710732" y="1245326"/>
              <a:ext cx="3013600" cy="2171816"/>
            </a:xfrm>
            <a:prstGeom prst="rect">
              <a:avLst/>
            </a:prstGeom>
            <a:solidFill>
              <a:srgbClr val="E5DBD2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1189" y="1317762"/>
              <a:ext cx="2832686" cy="2026944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3114123"/>
            <a:ext cx="9144000" cy="0"/>
          </a:xfrm>
          <a:prstGeom prst="line">
            <a:avLst/>
          </a:prstGeom>
          <a:ln>
            <a:solidFill>
              <a:srgbClr val="4343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2027056" y="2034123"/>
            <a:ext cx="7116944" cy="1080000"/>
            <a:chOff x="0" y="1923090"/>
            <a:chExt cx="7116944" cy="1080000"/>
          </a:xfrm>
        </p:grpSpPr>
        <p:sp>
          <p:nvSpPr>
            <p:cNvPr id="5" name="직사각형 4"/>
            <p:cNvSpPr/>
            <p:nvPr/>
          </p:nvSpPr>
          <p:spPr>
            <a:xfrm>
              <a:off x="1047750" y="1923090"/>
              <a:ext cx="6069194" cy="1080000"/>
            </a:xfrm>
            <a:prstGeom prst="rect">
              <a:avLst/>
            </a:prstGeom>
            <a:solidFill>
              <a:srgbClr val="E5DBD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923090"/>
              <a:ext cx="1080000" cy="1080000"/>
            </a:xfrm>
            <a:prstGeom prst="rect">
              <a:avLst/>
            </a:prstGeom>
            <a:solidFill>
              <a:srgbClr val="43435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179512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1"/>
            <a:ext cx="9144000" cy="6857998"/>
            <a:chOff x="0" y="1"/>
            <a:chExt cx="9144000" cy="6857998"/>
          </a:xfrm>
        </p:grpSpPr>
        <p:grpSp>
          <p:nvGrpSpPr>
            <p:cNvPr id="4" name="그룹 18"/>
            <p:cNvGrpSpPr/>
            <p:nvPr/>
          </p:nvGrpSpPr>
          <p:grpSpPr>
            <a:xfrm>
              <a:off x="0" y="1"/>
              <a:ext cx="827313" cy="827313"/>
              <a:chOff x="0" y="1"/>
              <a:chExt cx="1203593" cy="120359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0" y="1"/>
                <a:ext cx="1203593" cy="1203593"/>
              </a:xfrm>
              <a:custGeom>
                <a:avLst/>
                <a:gdLst>
                  <a:gd name="connsiteX0" fmla="*/ 1045137 w 1203593"/>
                  <a:gd name="connsiteY0" fmla="*/ 0 h 1203593"/>
                  <a:gd name="connsiteX1" fmla="*/ 1203593 w 1203593"/>
                  <a:gd name="connsiteY1" fmla="*/ 0 h 1203593"/>
                  <a:gd name="connsiteX2" fmla="*/ 0 w 1203593"/>
                  <a:gd name="connsiteY2" fmla="*/ 1203593 h 1203593"/>
                  <a:gd name="connsiteX3" fmla="*/ 0 w 1203593"/>
                  <a:gd name="connsiteY3" fmla="*/ 1045137 h 1203593"/>
                  <a:gd name="connsiteX4" fmla="*/ 1045137 w 1203593"/>
                  <a:gd name="connsiteY4" fmla="*/ 0 h 120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3593" h="1203593">
                    <a:moveTo>
                      <a:pt x="1045137" y="0"/>
                    </a:moveTo>
                    <a:lnTo>
                      <a:pt x="1203593" y="0"/>
                    </a:lnTo>
                    <a:lnTo>
                      <a:pt x="0" y="1203593"/>
                    </a:lnTo>
                    <a:lnTo>
                      <a:pt x="0" y="1045137"/>
                    </a:lnTo>
                    <a:lnTo>
                      <a:pt x="1045137" y="0"/>
                    </a:lnTo>
                    <a:close/>
                  </a:path>
                </a:pathLst>
              </a:custGeom>
              <a:solidFill>
                <a:srgbClr val="E5DBD2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0" y="2"/>
                <a:ext cx="1045137" cy="801188"/>
              </a:xfrm>
              <a:custGeom>
                <a:avLst/>
                <a:gdLst>
                  <a:gd name="connsiteX0" fmla="*/ 0 w 1045137"/>
                  <a:gd name="connsiteY0" fmla="*/ 0 h 1045137"/>
                  <a:gd name="connsiteX1" fmla="*/ 1045137 w 1045137"/>
                  <a:gd name="connsiteY1" fmla="*/ 0 h 1045137"/>
                  <a:gd name="connsiteX2" fmla="*/ 0 w 1045137"/>
                  <a:gd name="connsiteY2" fmla="*/ 1045137 h 1045137"/>
                  <a:gd name="connsiteX3" fmla="*/ 0 w 1045137"/>
                  <a:gd name="connsiteY3" fmla="*/ 0 h 1045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137" h="1045137">
                    <a:moveTo>
                      <a:pt x="0" y="0"/>
                    </a:moveTo>
                    <a:lnTo>
                      <a:pt x="1045137" y="0"/>
                    </a:lnTo>
                    <a:lnTo>
                      <a:pt x="0" y="104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자유형 4"/>
            <p:cNvSpPr/>
            <p:nvPr/>
          </p:nvSpPr>
          <p:spPr>
            <a:xfrm rot="10800000">
              <a:off x="7863840" y="5930537"/>
              <a:ext cx="1280160" cy="927462"/>
            </a:xfrm>
            <a:custGeom>
              <a:avLst/>
              <a:gdLst>
                <a:gd name="connsiteX0" fmla="*/ 1045137 w 1203593"/>
                <a:gd name="connsiteY0" fmla="*/ 0 h 1203593"/>
                <a:gd name="connsiteX1" fmla="*/ 1203593 w 1203593"/>
                <a:gd name="connsiteY1" fmla="*/ 0 h 1203593"/>
                <a:gd name="connsiteX2" fmla="*/ 0 w 1203593"/>
                <a:gd name="connsiteY2" fmla="*/ 1203593 h 1203593"/>
                <a:gd name="connsiteX3" fmla="*/ 0 w 1203593"/>
                <a:gd name="connsiteY3" fmla="*/ 1045137 h 1203593"/>
                <a:gd name="connsiteX4" fmla="*/ 1045137 w 1203593"/>
                <a:gd name="connsiteY4" fmla="*/ 0 h 120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593" h="1203593">
                  <a:moveTo>
                    <a:pt x="1045137" y="0"/>
                  </a:moveTo>
                  <a:lnTo>
                    <a:pt x="1203593" y="0"/>
                  </a:lnTo>
                  <a:lnTo>
                    <a:pt x="0" y="1203593"/>
                  </a:lnTo>
                  <a:lnTo>
                    <a:pt x="0" y="1045137"/>
                  </a:lnTo>
                  <a:lnTo>
                    <a:pt x="1045137" y="0"/>
                  </a:lnTo>
                  <a:close/>
                </a:path>
              </a:pathLst>
            </a:custGeom>
            <a:solidFill>
              <a:srgbClr val="E5DBD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E5D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0" y="3429000"/>
              <a:ext cx="9144000" cy="0"/>
            </a:xfrm>
            <a:prstGeom prst="line">
              <a:avLst/>
            </a:prstGeom>
            <a:ln>
              <a:solidFill>
                <a:srgbClr val="434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18"/>
            <p:cNvGrpSpPr/>
            <p:nvPr/>
          </p:nvGrpSpPr>
          <p:grpSpPr>
            <a:xfrm>
              <a:off x="2217199" y="2171700"/>
              <a:ext cx="4709602" cy="2514600"/>
              <a:chOff x="2217199" y="1074199"/>
              <a:chExt cx="4709602" cy="47096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17199" y="1074199"/>
                <a:ext cx="4709602" cy="4709602"/>
              </a:xfrm>
              <a:prstGeom prst="rect">
                <a:avLst/>
              </a:prstGeom>
              <a:solidFill>
                <a:srgbClr val="E5DBD2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379216" y="1377469"/>
                <a:ext cx="4385568" cy="4103062"/>
              </a:xfrm>
              <a:prstGeom prst="rect">
                <a:avLst/>
              </a:prstGeom>
              <a:solidFill>
                <a:srgbClr val="43435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41F9DA5-92FF-4CCB-A1DF-56FB8C566621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5819BC-583D-4989-8031-B1E78029C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5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41F9DA5-92FF-4CCB-A1DF-56FB8C566621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5819BC-583D-4989-8031-B1E78029C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21.jpeg"/><Relationship Id="rId10" Type="http://schemas.openxmlformats.org/officeDocument/2006/relationships/image" Target="../media/image11.png"/><Relationship Id="rId11" Type="http://schemas.openxmlformats.org/officeDocument/2006/relationships/image" Target="../media/image12.jpe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tiff"/><Relationship Id="rId15" Type="http://schemas.openxmlformats.org/officeDocument/2006/relationships/image" Target="../media/image16.tiff"/><Relationship Id="rId16" Type="http://schemas.openxmlformats.org/officeDocument/2006/relationships/image" Target="../media/image17.jpe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25.png"/><Relationship Id="rId9" Type="http://schemas.openxmlformats.org/officeDocument/2006/relationships/image" Target="../media/image28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gorilladoll94@gmail.com" TargetMode="Externa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81250" y="1359978"/>
            <a:ext cx="4381500" cy="3389108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5400" b="1" dirty="0" smtClean="0">
                <a:solidFill>
                  <a:srgbClr val="F86B74"/>
                </a:solidFill>
                <a:latin typeface="MS Gothic" charset="-128"/>
                <a:ea typeface="MS Gothic" charset="-128"/>
                <a:cs typeface="MS Gothic" charset="-128"/>
              </a:rPr>
              <a:t>PORTFOLIO</a:t>
            </a:r>
          </a:p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永進専門大学</a:t>
            </a:r>
            <a:endParaRPr lang="en-US" altLang="ja-JP" sz="3600" b="1" dirty="0" smtClean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  <a:p>
            <a:pPr algn="ctr"/>
            <a:r>
              <a:rPr lang="ja-JP" altLang="en-US" sz="2800" b="1" dirty="0" smtClean="0">
                <a:solidFill>
                  <a:schemeClr val="bg1"/>
                </a:solidFill>
                <a:latin typeface="MS Gothic" charset="-128"/>
                <a:ea typeface="MS Gothic" charset="-128"/>
                <a:cs typeface="MS Gothic" charset="-128"/>
              </a:rPr>
              <a:t>コンピューター情報学科</a:t>
            </a:r>
            <a:endParaRPr lang="en-US" altLang="ko-KR" sz="2800" b="1" dirty="0">
              <a:solidFill>
                <a:schemeClr val="bg1"/>
              </a:solidFill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7028" y="4598918"/>
            <a:ext cx="1069944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ja-JP" altLang="en-US" sz="1400" dirty="0" smtClean="0">
                <a:solidFill>
                  <a:schemeClr val="bg1"/>
                </a:solidFill>
                <a:latin typeface="+mn-ea"/>
              </a:rPr>
              <a:t>ジョ・</a:t>
            </a:r>
            <a:r>
              <a:rPr lang="ja-JP" altLang="en-US" sz="1400" dirty="0" smtClean="0">
                <a:solidFill>
                  <a:schemeClr val="bg1"/>
                </a:solidFill>
                <a:latin typeface="+mn-ea"/>
              </a:rPr>
              <a:t>ジンギュ</a:t>
            </a:r>
            <a:endParaRPr lang="ko-KR" altLang="en-US" sz="14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20372" y="6021288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15516" y="1196752"/>
            <a:ext cx="8672828" cy="5576249"/>
            <a:chOff x="204920" y="1005861"/>
            <a:chExt cx="8672828" cy="5576249"/>
          </a:xfrm>
        </p:grpSpPr>
        <p:grpSp>
          <p:nvGrpSpPr>
            <p:cNvPr id="2" name="그룹 1"/>
            <p:cNvGrpSpPr/>
            <p:nvPr/>
          </p:nvGrpSpPr>
          <p:grpSpPr>
            <a:xfrm>
              <a:off x="210458" y="1005861"/>
              <a:ext cx="4200297" cy="1603995"/>
              <a:chOff x="210458" y="1005861"/>
              <a:chExt cx="4200297" cy="1603995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210458" y="1005861"/>
                <a:ext cx="4200297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294" y="1088643"/>
                <a:ext cx="1078992" cy="1438656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13" name="Picture 10" descr="fusion charts logo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6869" y="2160327"/>
                <a:ext cx="1740675" cy="329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그림 13">
                <a:extLst>
                  <a:ext uri="{FF2B5EF4-FFF2-40B4-BE49-F238E27FC236}">
                    <a16:creationId xmlns="" xmlns:a16="http://schemas.microsoft.com/office/drawing/2014/main" id="{B08D5674-2D55-4A73-B975-7ECA02A53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8127" y="1959251"/>
                <a:ext cx="919281" cy="530523"/>
              </a:xfrm>
              <a:prstGeom prst="rect">
                <a:avLst/>
              </a:prstGeom>
            </p:spPr>
          </p:pic>
          <p:sp>
            <p:nvSpPr>
              <p:cNvPr id="7" name="텍스트 상자 6"/>
              <p:cNvSpPr txBox="1"/>
              <p:nvPr/>
            </p:nvSpPr>
            <p:spPr>
              <a:xfrm>
                <a:off x="1378824" y="1073403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ジョ・ギョンヒョン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텍스트 상자 6"/>
              <p:cNvSpPr txBox="1"/>
              <p:nvPr/>
            </p:nvSpPr>
            <p:spPr>
              <a:xfrm>
                <a:off x="1401684" y="1385253"/>
                <a:ext cx="18229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/>
                  <a:t>[</a:t>
                </a:r>
                <a:r>
                  <a:rPr kumimoji="1" lang="ja-JP" altLang="en-US" sz="1400" dirty="0" smtClean="0"/>
                  <a:t>精</a:t>
                </a:r>
                <a:r>
                  <a:rPr kumimoji="1" lang="ja-JP" altLang="en-US" sz="1400" dirty="0"/>
                  <a:t>算、商品おすす</a:t>
                </a:r>
                <a:r>
                  <a:rPr kumimoji="1" lang="ja-JP" altLang="en-US" sz="1400" dirty="0" smtClean="0"/>
                  <a:t>め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04920" y="4978115"/>
              <a:ext cx="4205835" cy="1603995"/>
              <a:chOff x="204920" y="4978115"/>
              <a:chExt cx="4205835" cy="1603995"/>
            </a:xfrm>
          </p:grpSpPr>
          <p:sp>
            <p:nvSpPr>
              <p:cNvPr id="74" name="텍스트 상자 6"/>
              <p:cNvSpPr txBox="1"/>
              <p:nvPr/>
            </p:nvSpPr>
            <p:spPr>
              <a:xfrm>
                <a:off x="1401684" y="5350944"/>
                <a:ext cx="1689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ja-JP" altLang="en-US" sz="1400" dirty="0"/>
                  <a:t>通知、リストページ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57" y="5060786"/>
                <a:ext cx="1078992" cy="1438655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" name="Picture 4" descr="android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07" r="17420"/>
              <a:stretch/>
            </p:blipFill>
            <p:spPr bwMode="auto">
              <a:xfrm>
                <a:off x="1550117" y="5828240"/>
                <a:ext cx="619921" cy="715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0" descr="Firebase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22" t="26068" r="12105" b="26440"/>
              <a:stretch/>
            </p:blipFill>
            <p:spPr bwMode="auto">
              <a:xfrm>
                <a:off x="2369406" y="6031550"/>
                <a:ext cx="1454717" cy="467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텍스트 상자 34"/>
              <p:cNvSpPr txBox="1"/>
              <p:nvPr/>
            </p:nvSpPr>
            <p:spPr>
              <a:xfrm>
                <a:off x="1380152" y="5060786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ムン・ジュンギ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04920" y="4978115"/>
                <a:ext cx="4205835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676548" y="4978115"/>
              <a:ext cx="4201200" cy="1603995"/>
              <a:chOff x="4676548" y="4978115"/>
              <a:chExt cx="4201200" cy="1603995"/>
            </a:xfrm>
          </p:grpSpPr>
          <p:sp>
            <p:nvSpPr>
              <p:cNvPr id="79" name="텍스트 상자 6"/>
              <p:cNvSpPr txBox="1"/>
              <p:nvPr/>
            </p:nvSpPr>
            <p:spPr>
              <a:xfrm>
                <a:off x="5967475" y="5350944"/>
                <a:ext cx="19255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ja-JP" altLang="en-US" sz="1400" dirty="0"/>
                  <a:t>アークション、レシー</a:t>
                </a:r>
                <a:r>
                  <a:rPr kumimoji="1" lang="ja-JP" altLang="en-US" sz="1400" dirty="0" smtClean="0"/>
                  <a:t>ト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76548" y="4978115"/>
                <a:ext cx="4201200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834" y="5066283"/>
                <a:ext cx="1080000" cy="14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9" name="텍스트 상자 35"/>
              <p:cNvSpPr txBox="1"/>
              <p:nvPr/>
            </p:nvSpPr>
            <p:spPr>
              <a:xfrm>
                <a:off x="5932485" y="5060141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イム・ヨンウン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3" name="Picture 6" descr="GPS logo에 대한 이미지 검색결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1781" y="5745026"/>
                <a:ext cx="489779" cy="638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8" descr="NFC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87" t="15335" r="32199" b="16270"/>
              <a:stretch/>
            </p:blipFill>
            <p:spPr bwMode="auto">
              <a:xfrm>
                <a:off x="7219418" y="5745026"/>
                <a:ext cx="565454" cy="688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4" descr="android log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07" r="17420"/>
              <a:stretch/>
            </p:blipFill>
            <p:spPr bwMode="auto">
              <a:xfrm>
                <a:off x="6101140" y="5618807"/>
                <a:ext cx="801369" cy="924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4676548" y="1005861"/>
              <a:ext cx="4201200" cy="1603995"/>
              <a:chOff x="4676548" y="1005861"/>
              <a:chExt cx="4201200" cy="1603995"/>
            </a:xfrm>
          </p:grpSpPr>
          <p:sp>
            <p:nvSpPr>
              <p:cNvPr id="75" name="텍스트 상자 6"/>
              <p:cNvSpPr txBox="1"/>
              <p:nvPr/>
            </p:nvSpPr>
            <p:spPr>
              <a:xfrm>
                <a:off x="5954303" y="1385253"/>
                <a:ext cx="13498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kumimoji="1" lang="en-US" altLang="ja-JP" sz="1400" dirty="0"/>
                  <a:t>Web</a:t>
                </a:r>
                <a:r>
                  <a:rPr kumimoji="1" lang="ja-JP" altLang="en-US" sz="1400" dirty="0"/>
                  <a:t>デザイン</a:t>
                </a:r>
                <a:r>
                  <a:rPr kumimoji="1" lang="en-US" altLang="ja-JP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4676548" y="1005861"/>
                <a:ext cx="4201200" cy="1603995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835" y="1073403"/>
                <a:ext cx="1079365" cy="1440000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47" name="텍스트 상자 30"/>
              <p:cNvSpPr txBox="1"/>
              <p:nvPr/>
            </p:nvSpPr>
            <p:spPr>
              <a:xfrm>
                <a:off x="5932486" y="1094893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キム・ミレ</a:t>
                </a:r>
                <a:endParaRPr kumimoji="1"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50" name="Picture 14" descr="bootstrap logo에 대한 이미지 검색결과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4615" y="1837769"/>
                <a:ext cx="1286531" cy="643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69193" y="1863880"/>
                <a:ext cx="606246" cy="592894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781" y="1793403"/>
                <a:ext cx="733829" cy="733829"/>
              </a:xfrm>
              <a:prstGeom prst="rect">
                <a:avLst/>
              </a:prstGeom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263961" y="2975998"/>
              <a:ext cx="4200297" cy="1603995"/>
              <a:chOff x="263961" y="2975998"/>
              <a:chExt cx="4200297" cy="1603995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263961" y="2975998"/>
                <a:ext cx="4200297" cy="1603995"/>
                <a:chOff x="263961" y="2975998"/>
                <a:chExt cx="4200297" cy="1603995"/>
              </a:xfrm>
            </p:grpSpPr>
            <p:sp>
              <p:nvSpPr>
                <p:cNvPr id="73" name="텍스트 상자 6"/>
                <p:cNvSpPr txBox="1"/>
                <p:nvPr/>
              </p:nvSpPr>
              <p:spPr>
                <a:xfrm>
                  <a:off x="1401684" y="3400742"/>
                  <a:ext cx="19094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[</a:t>
                  </a:r>
                  <a:r>
                    <a:rPr kumimoji="1" lang="ja-JP" altLang="en-US" sz="1400" dirty="0">
                      <a:solidFill>
                        <a:srgbClr val="FF0000"/>
                      </a:solidFill>
                    </a:rPr>
                    <a:t>アトリエ</a:t>
                  </a:r>
                  <a:r>
                    <a:rPr kumimoji="1" lang="ja-JP" altLang="en-US" sz="1400" dirty="0"/>
                    <a:t>、</a:t>
                  </a:r>
                  <a:r>
                    <a:rPr kumimoji="1" lang="ja-JP" altLang="en-US" sz="1400" dirty="0">
                      <a:solidFill>
                        <a:srgbClr val="FF0000"/>
                      </a:solidFill>
                    </a:rPr>
                    <a:t>日程管理</a:t>
                  </a:r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]</a:t>
                  </a:r>
                  <a:endPara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294" y="3067094"/>
                  <a:ext cx="1078992" cy="1438656"/>
                </a:xfrm>
                <a:prstGeom prst="rect">
                  <a:avLst/>
                </a:prstGeom>
                <a:ln w="12700">
                  <a:noFill/>
                </a:ln>
              </p:spPr>
            </p:pic>
            <p:pic>
              <p:nvPicPr>
                <p:cNvPr id="17" name="Picture 12" descr="full calendar logo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933"/>
                <a:stretch/>
              </p:blipFill>
              <p:spPr bwMode="auto">
                <a:xfrm>
                  <a:off x="2982934" y="3986644"/>
                  <a:ext cx="1370663" cy="4647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텍스트 상자 29"/>
                <p:cNvSpPr txBox="1"/>
                <p:nvPr/>
              </p:nvSpPr>
              <p:spPr>
                <a:xfrm>
                  <a:off x="1413196" y="3067788"/>
                  <a:ext cx="1800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チョ・ジンギュ</a:t>
                  </a:r>
                  <a:endParaRPr kumimoji="1"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263961" y="2975998"/>
                  <a:ext cx="4200297" cy="1603995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26" y="4084059"/>
                <a:ext cx="1449223" cy="343403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4676548" y="2975998"/>
              <a:ext cx="4201200" cy="1603995"/>
              <a:chOff x="4676548" y="2975998"/>
              <a:chExt cx="4201200" cy="1603995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4676548" y="2975998"/>
                <a:ext cx="4201200" cy="1603995"/>
                <a:chOff x="4676548" y="2975998"/>
                <a:chExt cx="4201200" cy="1603995"/>
              </a:xfrm>
            </p:grpSpPr>
            <p:sp>
              <p:nvSpPr>
                <p:cNvPr id="78" name="텍스트 상자 6"/>
                <p:cNvSpPr txBox="1"/>
                <p:nvPr/>
              </p:nvSpPr>
              <p:spPr>
                <a:xfrm>
                  <a:off x="5980354" y="3400742"/>
                  <a:ext cx="24737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[</a:t>
                  </a:r>
                  <a:r>
                    <a:rPr kumimoji="1" lang="ja-JP" altLang="en-US" sz="1400" dirty="0"/>
                    <a:t>ブース配置図、位置サービス</a:t>
                  </a:r>
                  <a:r>
                    <a:rPr kumimoji="1" lang="en-US" altLang="ja-JP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]</a:t>
                  </a:r>
                  <a:endParaRPr kumimoji="1"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4676548" y="2975998"/>
                  <a:ext cx="4201200" cy="1603995"/>
                </a:xfrm>
                <a:prstGeom prst="rect">
                  <a:avLst/>
                </a:prstGeom>
                <a:noFill/>
                <a:ln w="254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4833" y="3067094"/>
                  <a:ext cx="1080000" cy="1440000"/>
                </a:xfrm>
                <a:prstGeom prst="rect">
                  <a:avLst/>
                </a:prstGeom>
                <a:ln w="12700">
                  <a:noFill/>
                </a:ln>
              </p:spPr>
            </p:pic>
            <p:sp>
              <p:nvSpPr>
                <p:cNvPr id="48" name="텍스트 상자 31"/>
                <p:cNvSpPr txBox="1"/>
                <p:nvPr/>
              </p:nvSpPr>
              <p:spPr>
                <a:xfrm>
                  <a:off x="5932485" y="3067094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ヤン・ヒョナ</a:t>
                  </a:r>
                  <a:endParaRPr kumimoji="1"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52" name="Picture 6" descr="google map logo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02145" y="3902720"/>
                  <a:ext cx="1084386" cy="609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251" y="4050773"/>
                <a:ext cx="1449223" cy="343403"/>
              </a:xfrm>
              <a:prstGeom prst="rect">
                <a:avLst/>
              </a:prstGeom>
            </p:spPr>
          </p:pic>
        </p:grpSp>
      </p:grpSp>
      <p:sp>
        <p:nvSpPr>
          <p:cNvPr id="58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9" name="TextBox 85"/>
          <p:cNvSpPr txBox="1"/>
          <p:nvPr/>
        </p:nvSpPr>
        <p:spPr>
          <a:xfrm>
            <a:off x="762782" y="7963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使用技術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80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" y="1282907"/>
            <a:ext cx="5111316" cy="2683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액자 58"/>
          <p:cNvSpPr/>
          <p:nvPr/>
        </p:nvSpPr>
        <p:spPr>
          <a:xfrm>
            <a:off x="3823989" y="2589420"/>
            <a:ext cx="548026" cy="1377265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6" name="텍스트 상자 45"/>
          <p:cNvSpPr txBox="1"/>
          <p:nvPr/>
        </p:nvSpPr>
        <p:spPr>
          <a:xfrm>
            <a:off x="539552" y="908720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 </a:t>
            </a:r>
            <a:r>
              <a:rPr kumimoji="1" lang="ja-JP" altLang="en-US" dirty="0" smtClean="0"/>
              <a:t>販売者の広告ページ提供機能</a:t>
            </a:r>
            <a:endParaRPr kumimoji="1" lang="ko-KR" altLang="en-US" dirty="0"/>
          </a:p>
        </p:txBody>
      </p:sp>
      <p:sp>
        <p:nvSpPr>
          <p:cNvPr id="81" name="텍스트 상자 80"/>
          <p:cNvSpPr txBox="1"/>
          <p:nvPr/>
        </p:nvSpPr>
        <p:spPr>
          <a:xfrm>
            <a:off x="5251693" y="1260219"/>
            <a:ext cx="370841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説明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にご覧になるボタンをクリックすると　　のようにリストが現れます。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のリストをクリックするとそれに当たる目録が　のように現れます。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のような要素をドラックして　　、</a:t>
            </a:r>
            <a:r>
              <a:rPr kumimoji="1" lang="ko-KR" altLang="en-US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のように要素が現れたり、追加できるのが確認できます。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" y="3966685"/>
            <a:ext cx="5116765" cy="2709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4" y="4860757"/>
            <a:ext cx="1449223" cy="343403"/>
          </a:xfrm>
          <a:prstGeom prst="rect">
            <a:avLst/>
          </a:prstGeom>
        </p:spPr>
      </p:pic>
      <p:sp>
        <p:nvSpPr>
          <p:cNvPr id="31" name="액자 30"/>
          <p:cNvSpPr/>
          <p:nvPr/>
        </p:nvSpPr>
        <p:spPr>
          <a:xfrm>
            <a:off x="1835696" y="4290726"/>
            <a:ext cx="1335624" cy="583595"/>
          </a:xfrm>
          <a:prstGeom prst="frame">
            <a:avLst>
              <a:gd name="adj1" fmla="val 284"/>
            </a:avLst>
          </a:prstGeom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액자 31"/>
          <p:cNvSpPr/>
          <p:nvPr/>
        </p:nvSpPr>
        <p:spPr>
          <a:xfrm>
            <a:off x="399391" y="1846661"/>
            <a:ext cx="687168" cy="1229642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0" name="액자 69"/>
          <p:cNvSpPr/>
          <p:nvPr/>
        </p:nvSpPr>
        <p:spPr>
          <a:xfrm>
            <a:off x="402115" y="5589240"/>
            <a:ext cx="687168" cy="18722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00206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7" name="액자 36"/>
          <p:cNvSpPr/>
          <p:nvPr/>
        </p:nvSpPr>
        <p:spPr>
          <a:xfrm>
            <a:off x="393561" y="4530439"/>
            <a:ext cx="687168" cy="103718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1" name="액자 40"/>
          <p:cNvSpPr/>
          <p:nvPr/>
        </p:nvSpPr>
        <p:spPr>
          <a:xfrm>
            <a:off x="1212933" y="4281928"/>
            <a:ext cx="3159081" cy="2394587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5251693" y="4465438"/>
            <a:ext cx="3708412" cy="2211077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51693" y="4465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pic>
        <p:nvPicPr>
          <p:cNvPr id="49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953" y="5355385"/>
            <a:ext cx="1360535" cy="33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ajax LOG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31" y="5801559"/>
            <a:ext cx="1320581" cy="63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html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7375683" y="4680420"/>
            <a:ext cx="1071599" cy="5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 descr="laravel logo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t="6680"/>
          <a:stretch/>
        </p:blipFill>
        <p:spPr bwMode="auto">
          <a:xfrm>
            <a:off x="7239229" y="5316745"/>
            <a:ext cx="1393733" cy="5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208" y="5849184"/>
            <a:ext cx="1049074" cy="54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10003" y="132807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88206" y="156111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89551" y="233156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975" y="425566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-37439" y="1614825"/>
            <a:ext cx="369366" cy="1349661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41847" y="429926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473" y="58252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6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845180" y="4310125"/>
            <a:ext cx="267678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7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328084" y="160506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370379" y="187790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154106" y="2722893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327585" y="325282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327586" y="243189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908206" y="325282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6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908206" y="35204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421308" y="3520407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7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2. SNS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0939"/>
            <a:ext cx="5547583" cy="5265204"/>
          </a:xfrm>
          <a:prstGeom prst="rect">
            <a:avLst/>
          </a:prstGeom>
        </p:spPr>
      </p:pic>
      <p:sp>
        <p:nvSpPr>
          <p:cNvPr id="28" name="텍스트 상자 27"/>
          <p:cNvSpPr txBox="1"/>
          <p:nvPr/>
        </p:nvSpPr>
        <p:spPr>
          <a:xfrm>
            <a:off x="6228183" y="1260219"/>
            <a:ext cx="2731921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説明</a:t>
            </a:r>
            <a:endParaRPr kumimoji="1"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は商品登録、友達管理のためのページに移動できるボタンです。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は出店者が登録した商品を見ることができます。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に自分が話したいことを入力すると　　のように表示されます。</a:t>
            </a:r>
            <a:endParaRPr kumimoji="1"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は追加した友達のホームページに移動できるボタンです。</a:t>
            </a:r>
            <a:endParaRPr kumimoji="1"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6228183" y="4798869"/>
            <a:ext cx="2731921" cy="1737274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6190" y="455574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36190" y="527324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432253" y="344488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액자 40"/>
          <p:cNvSpPr/>
          <p:nvPr/>
        </p:nvSpPr>
        <p:spPr>
          <a:xfrm>
            <a:off x="534102" y="4833156"/>
            <a:ext cx="870751" cy="288032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액자 41"/>
          <p:cNvSpPr/>
          <p:nvPr/>
        </p:nvSpPr>
        <p:spPr>
          <a:xfrm>
            <a:off x="536191" y="5253824"/>
            <a:ext cx="795449" cy="1199511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1432254" y="3429001"/>
            <a:ext cx="3859826" cy="900100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1432254" y="4465437"/>
            <a:ext cx="3859825" cy="2070705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432253" y="4482056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5347525" y="3126608"/>
            <a:ext cx="739609" cy="3409534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080463" y="3133300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268799" y="1616593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268799" y="244373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268799" y="300369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768682" y="3265306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268799" y="3792028"/>
            <a:ext cx="276842" cy="2230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184781" y="47939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pic>
        <p:nvPicPr>
          <p:cNvPr id="61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545641" y="5160852"/>
            <a:ext cx="825508" cy="4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606" y="5208489"/>
            <a:ext cx="909494" cy="4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109" y="5899117"/>
            <a:ext cx="911991" cy="47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99" y="5860177"/>
            <a:ext cx="1099098" cy="5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39552" y="908720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3. </a:t>
            </a:r>
            <a:r>
              <a:rPr kumimoji="1" lang="ja-JP" altLang="en-US" dirty="0" smtClean="0"/>
              <a:t>日程管理機能</a:t>
            </a:r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" y="1808820"/>
            <a:ext cx="3998147" cy="336260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85" y="1808820"/>
            <a:ext cx="4107600" cy="33974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75" y="2054996"/>
            <a:ext cx="2697156" cy="604970"/>
          </a:xfrm>
          <a:prstGeom prst="rect">
            <a:avLst/>
          </a:prstGeom>
        </p:spPr>
      </p:pic>
      <p:sp>
        <p:nvSpPr>
          <p:cNvPr id="16" name="액자 15"/>
          <p:cNvSpPr/>
          <p:nvPr/>
        </p:nvSpPr>
        <p:spPr>
          <a:xfrm>
            <a:off x="1678185" y="3747644"/>
            <a:ext cx="1728192" cy="509448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500193" y="3886952"/>
            <a:ext cx="218904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dirty="0" smtClean="0">
                <a:solidFill>
                  <a:srgbClr val="FF0000"/>
                </a:solidFill>
              </a:rPr>
              <a:t>Click or Drag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1678185" y="2917846"/>
            <a:ext cx="1728192" cy="61916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1241909" y="2033968"/>
            <a:ext cx="2701383" cy="6470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982570" y="2357481"/>
            <a:ext cx="1993586" cy="1529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/>
          <p:nvPr/>
        </p:nvSpPr>
        <p:spPr>
          <a:xfrm>
            <a:off x="527417" y="14173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記入前</a:t>
            </a:r>
            <a:endParaRPr kumimoji="1" lang="ko-KR" altLang="en-US" dirty="0"/>
          </a:p>
        </p:txBody>
      </p:sp>
      <p:sp>
        <p:nvSpPr>
          <p:cNvPr id="30" name="텍스트 상자 29"/>
          <p:cNvSpPr txBox="1"/>
          <p:nvPr/>
        </p:nvSpPr>
        <p:spPr>
          <a:xfrm>
            <a:off x="4809286" y="14431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記入後</a:t>
            </a:r>
            <a:endParaRPr kumimoji="1" lang="ko-KR" altLang="en-US" dirty="0"/>
          </a:p>
        </p:txBody>
      </p:sp>
      <p:sp>
        <p:nvSpPr>
          <p:cNvPr id="32" name="액자 31"/>
          <p:cNvSpPr/>
          <p:nvPr/>
        </p:nvSpPr>
        <p:spPr>
          <a:xfrm>
            <a:off x="5965913" y="3729158"/>
            <a:ext cx="1702431" cy="45592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텍스트 상자 43"/>
          <p:cNvSpPr txBox="1"/>
          <p:nvPr/>
        </p:nvSpPr>
        <p:spPr>
          <a:xfrm rot="2296970">
            <a:off x="3967769" y="2889728"/>
            <a:ext cx="209284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日程が追加できたことが確認できる</a:t>
            </a:r>
            <a:endParaRPr kumimoji="1" lang="ko-KR" altLang="en-US" sz="900" dirty="0"/>
          </a:p>
        </p:txBody>
      </p:sp>
      <p:pic>
        <p:nvPicPr>
          <p:cNvPr id="27" name="Picture 8" descr="htm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6434773" y="5532270"/>
            <a:ext cx="925133" cy="51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ull calendar logo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"/>
          <a:stretch/>
        </p:blipFill>
        <p:spPr bwMode="auto">
          <a:xfrm>
            <a:off x="4775108" y="5660092"/>
            <a:ext cx="1347177" cy="4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bootstrap logo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05" y="6053353"/>
            <a:ext cx="1068554" cy="5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ajax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90" y="5495623"/>
            <a:ext cx="1005310" cy="48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49" y="5978172"/>
            <a:ext cx="941782" cy="4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66" y="6148504"/>
            <a:ext cx="1295318" cy="31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678185" y="3751294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730909" y="293784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312410" y="2388259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996272" y="392815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1" name="텍스트 상자 40"/>
          <p:cNvSpPr txBox="1"/>
          <p:nvPr/>
        </p:nvSpPr>
        <p:spPr>
          <a:xfrm flipH="1">
            <a:off x="179678" y="5370421"/>
            <a:ext cx="4368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説明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のスペースをクリックやドラックすると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のように日程を入力することができます。</a:t>
            </a:r>
            <a:endParaRPr kumimoji="1" lang="en-US" altLang="ja-JP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  </a:t>
            </a:r>
            <a:r>
              <a:rPr kumimoji="1" lang="ja-JP" altLang="en-US" dirty="0" smtClean="0"/>
              <a:t>追加できたか、失敗したかを知らせます。</a:t>
            </a:r>
            <a:endParaRPr kumimoji="1" lang="en-US" altLang="ja-JP" dirty="0"/>
          </a:p>
          <a:p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は成功した場合、日程が現れます。</a:t>
            </a:r>
            <a:endParaRPr kumimoji="1" lang="en-US" altLang="ja-JP" dirty="0"/>
          </a:p>
        </p:txBody>
      </p:sp>
      <p:sp>
        <p:nvSpPr>
          <p:cNvPr id="42" name="타원 41"/>
          <p:cNvSpPr/>
          <p:nvPr/>
        </p:nvSpPr>
        <p:spPr>
          <a:xfrm>
            <a:off x="206690" y="5702677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6690" y="5964973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03860" y="6238169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3860" y="6495711"/>
            <a:ext cx="247170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액자 46"/>
          <p:cNvSpPr/>
          <p:nvPr/>
        </p:nvSpPr>
        <p:spPr>
          <a:xfrm>
            <a:off x="4771385" y="5353864"/>
            <a:ext cx="4107600" cy="1442885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769314" y="5347604"/>
            <a:ext cx="1665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使用技術</a:t>
            </a:r>
            <a:endParaRPr lang="ko-KR" altLang="en-US" dirty="0"/>
          </a:p>
        </p:txBody>
      </p:sp>
      <p:sp>
        <p:nvSpPr>
          <p:cNvPr id="49" name="액자 48"/>
          <p:cNvSpPr/>
          <p:nvPr/>
        </p:nvSpPr>
        <p:spPr>
          <a:xfrm>
            <a:off x="150215" y="5347604"/>
            <a:ext cx="4380910" cy="1442885"/>
          </a:xfrm>
          <a:prstGeom prst="frame">
            <a:avLst>
              <a:gd name="adj1" fmla="val 284"/>
            </a:avLst>
          </a:prstGeom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担当パート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3508" y="1160748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259" y="162880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8259" y="379129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235" y="1527587"/>
            <a:ext cx="884088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レイアウトの構成やコンテンツの配置方法が一番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難しかったと思います。その理由は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その二つの要素を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どう作ればいいか１ヶ月間チームメンバーと会議や開発を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繰り返しドラグアンのドロップ、グリード形の失敗をして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		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やっと出た結果物だったので一番大変でした。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3690078"/>
            <a:ext cx="3474028" cy="1702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コミュニケーション能力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err="1" smtClean="0">
                <a:latin typeface="MS Mincho" charset="-128"/>
                <a:ea typeface="MS Mincho" charset="-128"/>
                <a:cs typeface="MS Mincho" charset="-128"/>
              </a:rPr>
              <a:t>Laravel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データバースの設計や活用法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4" y="3696639"/>
            <a:ext cx="4137562" cy="211200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86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6.5.16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2016.5.30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全部４ステージで構成されていて、攻撃、守備、ヒール三つの技を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利用し、敵を倒していく、簡単なテキストゲームです。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0" y="4539390"/>
            <a:ext cx="1964351" cy="109130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168" y="4543384"/>
            <a:ext cx="1656184" cy="110412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9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448780"/>
            <a:ext cx="3384376" cy="123505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0" y="1448780"/>
            <a:ext cx="4444111" cy="405167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타원 6"/>
          <p:cNvSpPr/>
          <p:nvPr/>
        </p:nvSpPr>
        <p:spPr>
          <a:xfrm>
            <a:off x="395537" y="143785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89053" y="244224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139953" y="274492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139953" y="310496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79512" y="3214688"/>
            <a:ext cx="3852428" cy="315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</a:b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ユーザーの名前を設定します。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dirty="0" smtClean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敵の名前を設定できます。</a:t>
            </a:r>
            <a:endParaRPr kumimoji="1" lang="en-US" altLang="ja-JP" sz="1700" dirty="0"/>
          </a:p>
          <a:p>
            <a:endParaRPr kumimoji="1" lang="en-US" altLang="ja-JP" sz="1700" dirty="0" smtClean="0"/>
          </a:p>
          <a:p>
            <a:r>
              <a:rPr kumimoji="1" lang="ja-JP" altLang="en-US" sz="1600" dirty="0"/>
              <a:t>　</a:t>
            </a:r>
            <a:r>
              <a:rPr kumimoji="1" lang="ja-JP" altLang="en-US" sz="1600" dirty="0" smtClean="0"/>
              <a:t>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攻撃、守備、ヒールの中での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一つの技を選択します。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/>
          </a:p>
          <a:p>
            <a:r>
              <a:rPr kumimoji="1" lang="ja-JP" altLang="en-US" sz="1700" dirty="0" smtClean="0"/>
              <a:t>　　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ゲームの状況を見せます。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700" dirty="0"/>
          </a:p>
          <a:p>
            <a:endParaRPr kumimoji="1" lang="en-US" altLang="ja-JP" sz="1700" dirty="0"/>
          </a:p>
        </p:txBody>
      </p:sp>
      <p:sp>
        <p:nvSpPr>
          <p:cNvPr id="15" name="타원 14"/>
          <p:cNvSpPr/>
          <p:nvPr/>
        </p:nvSpPr>
        <p:spPr>
          <a:xfrm>
            <a:off x="324025" y="3717032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4025" y="420753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24025" y="472753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3528" y="551924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4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1</a:t>
            </a:r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. Adventure </a:t>
            </a:r>
            <a:r>
              <a:rPr kumimoji="1" lang="en-US" altLang="ko-KR" dirty="0" err="1" smtClean="0">
                <a:latin typeface="MS Mincho" charset="-128"/>
                <a:ea typeface="MS Mincho" charset="-128"/>
                <a:cs typeface="MS Mincho" charset="-128"/>
              </a:rPr>
              <a:t>Kensei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クラスダイアグラムを利用して企画をし、その企画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どおり作ることが一番大変でした。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何度もクラスダイアグラムを描き直し、何度もエラーを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修正しながらプログラムを作ることが一番大変でした。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43973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クラスダイアグラムの作成能力。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JAVA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プログラムの楽しさをわかったこと。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言語の活用方法が分かったこと。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77" y="3935307"/>
            <a:ext cx="2869162" cy="261579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086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42112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6.6.10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-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2016.6.16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CSS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JS,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を利用して動画、音楽、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の修正などが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でき、福岡と永進専門大学を紹介するホームページです。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endParaRPr lang="en-US" altLang="ja-JP" sz="1625" b="1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jax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3" y="4496975"/>
            <a:ext cx="1801515" cy="8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상자 15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8" name="Picture 16" descr="json logo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04" y="4671386"/>
            <a:ext cx="1671667" cy="8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34" y="3159134"/>
            <a:ext cx="4239964" cy="16982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51" y="1131282"/>
            <a:ext cx="4232464" cy="202477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21" y="4857430"/>
            <a:ext cx="4241377" cy="200057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텍스트 상자 7"/>
          <p:cNvSpPr txBox="1"/>
          <p:nvPr/>
        </p:nvSpPr>
        <p:spPr>
          <a:xfrm>
            <a:off x="71444" y="1376875"/>
            <a:ext cx="4772029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ko-KR" altLang="en-US" sz="1600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福岡や永進専門大学を紹介するホームページです。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クリックできるボタンであり、ボタンを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押すと　　のフレームが変わります。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ボタンたちを押すとボタンに当て画面が変換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されるフレームです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を利用して、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HTML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DOM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を修正し、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Element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を追加するページです。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　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を利用し、データを持ってくる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ja-JP" altLang="en-US" sz="1600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　テーブルです。</a:t>
            </a:r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6974" y="216886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7114" y="290499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56972" y="3625529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6972" y="4361666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59765" y="134176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52120" y="1673891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14521" y="318333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906721" y="4871646"/>
            <a:ext cx="252027" cy="241593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4914521" y="1341762"/>
            <a:ext cx="917619" cy="267373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5580112" y="1612217"/>
            <a:ext cx="3456384" cy="1543836"/>
          </a:xfrm>
          <a:prstGeom prst="frame">
            <a:avLst>
              <a:gd name="adj1" fmla="val 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59632" y="2420888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943838" y="3296425"/>
            <a:ext cx="3912638" cy="400110"/>
            <a:chOff x="4922966" y="3008578"/>
            <a:chExt cx="3912638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5245815" y="300857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自己紹介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22966" y="3062625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943838" y="3815623"/>
            <a:ext cx="3912638" cy="400110"/>
            <a:chOff x="4922966" y="3550686"/>
            <a:chExt cx="3912638" cy="400110"/>
          </a:xfrm>
        </p:grpSpPr>
        <p:sp>
          <p:nvSpPr>
            <p:cNvPr id="30" name="TextBox 29"/>
            <p:cNvSpPr txBox="1"/>
            <p:nvPr/>
          </p:nvSpPr>
          <p:spPr>
            <a:xfrm>
              <a:off x="5245815" y="3550686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プロジェクト</a:t>
              </a:r>
              <a:endParaRPr lang="en-US" altLang="ko-KR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22966" y="3604733"/>
              <a:ext cx="309434" cy="309434"/>
            </a:xfrm>
            <a:prstGeom prst="rect">
              <a:avLst/>
            </a:prstGeom>
            <a:solidFill>
              <a:srgbClr val="F86B74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63588" y="2060848"/>
            <a:ext cx="2698433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3400" b="1" dirty="0">
                <a:solidFill>
                  <a:srgbClr val="F86B74"/>
                </a:solidFill>
                <a:latin typeface="+mn-ea"/>
              </a:rPr>
              <a:t>CONTENTS</a:t>
            </a:r>
            <a:endParaRPr lang="ko-KR" altLang="en-US" sz="3400" b="1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3508" y="6057292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03296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の使い方が全くわからなかったので、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　利用してデータを持ってくる方法やデータをサーバ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に送る方法、持ってくるデータタイプの選択、関数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の使い方などを身につけることが一番難しかったと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82027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の実力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の活用法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AJAX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2.</a:t>
            </a:r>
            <a:r>
              <a:rPr kumimoji="1" lang="en-US" altLang="ko-KR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福岡紹介ホームページ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20657"/>
            <a:ext cx="3930697" cy="2197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71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548" y="2024844"/>
            <a:ext cx="3610284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6.12.01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ja-JP" sz="1463" dirty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2016.12.16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7160" y="209773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0981" y="3123512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ko-KR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</a:t>
            </a:r>
            <a:r>
              <a:rPr lang="ja-JP" altLang="en-US" sz="1625" b="1" dirty="0" smtClean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サーバを利用して、自分だけのショッピングモールを作り、販売ページ、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在庫、購買リスト、掲示板が全部できる普通のショッピングモールを</a:t>
            </a:r>
            <a:endParaRPr lang="en-US" altLang="ja-JP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32172" indent="-232172"/>
            <a:r>
              <a:rPr lang="ja-JP" altLang="en-US" sz="1625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　　作るプロジェクト</a:t>
            </a:r>
            <a:endParaRPr lang="en-US" altLang="ja-JP" sz="1625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92" y="319165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0052" y="4305960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824" y="4235621"/>
            <a:ext cx="93487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63" b="1" dirty="0">
                <a:latin typeface="MS Mincho" charset="-128"/>
                <a:ea typeface="MS Mincho" charset="-128"/>
                <a:cs typeface="MS Mincho" charset="-128"/>
              </a:rPr>
              <a:t>開発情報</a:t>
            </a:r>
            <a:endParaRPr lang="en-US" altLang="ja-JP" sz="1463" b="1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3" name="Picture 2" descr="JQUERY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56" y="4835900"/>
            <a:ext cx="2150241" cy="52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ml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0052" y="4545735"/>
            <a:ext cx="1461858" cy="8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42" y="4751118"/>
            <a:ext cx="1391321" cy="7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mysql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08" y="4773814"/>
            <a:ext cx="1337511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0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3" y="2227512"/>
            <a:ext cx="1872210" cy="226825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24989"/>
            <a:ext cx="4032450" cy="24621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4" y="-40741"/>
            <a:ext cx="4032448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2" y="2227512"/>
            <a:ext cx="216024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2" y="4495764"/>
            <a:ext cx="4032450" cy="2268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4" name="텍스트 상자 23"/>
          <p:cNvSpPr txBox="1"/>
          <p:nvPr/>
        </p:nvSpPr>
        <p:spPr>
          <a:xfrm>
            <a:off x="395532" y="3954826"/>
            <a:ext cx="4032453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説明：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プロジィクトのメインページ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スライディングバナーで物を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広告するところ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詳しい物の紹介ページ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掲示板のページとその内容</a:t>
            </a:r>
            <a:endParaRPr kumimoji="1" lang="en-US" altLang="ja-JP" sz="1600" dirty="0" smtClean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kumimoji="1" lang="en-US" altLang="ja-JP" sz="1600" dirty="0" smtClean="0">
                <a:latin typeface="MS Mincho" charset="-128"/>
                <a:ea typeface="MS Mincho" charset="-128"/>
                <a:cs typeface="MS Mincho" charset="-128"/>
              </a:rPr>
              <a:t>          </a:t>
            </a:r>
            <a:r>
              <a:rPr kumimoji="1" lang="ja-JP" altLang="en-US" sz="1600" dirty="0" smtClean="0">
                <a:latin typeface="MS Mincho" charset="-128"/>
                <a:ea typeface="MS Mincho" charset="-128"/>
                <a:cs typeface="MS Mincho" charset="-128"/>
              </a:rPr>
              <a:t>購買リストの内容</a:t>
            </a:r>
            <a:endParaRPr kumimoji="1" lang="en-US" altLang="ko-KR" sz="1600" dirty="0">
              <a:latin typeface="MS Mincho" charset="-128"/>
              <a:ea typeface="MS Mincho" charset="-128"/>
              <a:cs typeface="MS Mincho" charset="-128"/>
            </a:endParaRPr>
          </a:p>
          <a:p>
            <a:endParaRPr kumimoji="1" lang="en-US" altLang="ja-JP" sz="1600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69106" y="4026730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9104" y="4519127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69103" y="5204224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9102" y="5696621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5533" y="1376875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4338" y="2169644"/>
            <a:ext cx="252027" cy="241593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  <a:endParaRPr kumimoji="1"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43378" y="2572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3378" y="2290441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47828" y="4495844"/>
            <a:ext cx="252027" cy="2415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76255" y="6177853"/>
            <a:ext cx="252027" cy="24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>
                <a:solidFill>
                  <a:srgbClr val="43435B"/>
                </a:solidFill>
                <a:latin typeface="+mn-ea"/>
              </a:rPr>
              <a:t>2</a:t>
            </a:r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-2.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個人プロジェクト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504" y="1291327"/>
            <a:ext cx="8863331" cy="55086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231" y="1658166"/>
            <a:ext cx="83792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一番大変だったこと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b="1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ja-JP" altLang="en-US" b="1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ショッピングモールは初めてだったのでサーバに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を利用してデータを移すことやデータを持ってくる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方法、そのデータを利用して画面に映す方法などが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　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　　　　　　　　　　一番難しかったと思います。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5556" y="3820657"/>
            <a:ext cx="393569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latin typeface="MS Mincho" charset="-128"/>
                <a:ea typeface="MS Mincho" charset="-128"/>
                <a:cs typeface="MS Mincho" charset="-128"/>
              </a:rPr>
              <a:t>成長したこと</a:t>
            </a:r>
            <a:r>
              <a:rPr lang="en-US" altLang="ja-JP" b="1" dirty="0" smtClean="0">
                <a:latin typeface="MS Mincho" charset="-128"/>
                <a:ea typeface="MS Mincho" charset="-128"/>
                <a:cs typeface="MS Mincho" charset="-128"/>
              </a:rPr>
              <a:t>       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PHP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HTML, CSS, JS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実力。</a:t>
            </a: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>
                <a:latin typeface="MS Mincho" charset="-128"/>
                <a:ea typeface="MS Mincho" charset="-128"/>
                <a:cs typeface="MS Mincho" charset="-128"/>
              </a:rPr>
              <a:t>jQuery</a:t>
            </a:r>
            <a:r>
              <a:rPr lang="ja-JP" altLang="en-US" dirty="0">
                <a:latin typeface="MS Mincho" charset="-128"/>
                <a:ea typeface="MS Mincho" charset="-128"/>
                <a:cs typeface="MS Mincho" charset="-128"/>
              </a:rPr>
              <a:t>の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活用法。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PDO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を利用した</a:t>
            </a: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MySQL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ホームページの基本要素の知識。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r>
              <a:rPr lang="en-US" altLang="ja-JP" dirty="0" smtClean="0">
                <a:latin typeface="MS Mincho" charset="-128"/>
                <a:ea typeface="MS Mincho" charset="-128"/>
                <a:cs typeface="MS Mincho" charset="-128"/>
              </a:rPr>
              <a:t>API</a:t>
            </a:r>
            <a:r>
              <a:rPr lang="ja-JP" altLang="en-US" dirty="0" smtClean="0">
                <a:latin typeface="MS Mincho" charset="-128"/>
                <a:ea typeface="MS Mincho" charset="-128"/>
                <a:cs typeface="MS Mincho" charset="-128"/>
              </a:rPr>
              <a:t>の使い方。</a:t>
            </a:r>
            <a:endParaRPr lang="en-US" altLang="ja-JP" dirty="0" smtClean="0">
              <a:latin typeface="MS Mincho" charset="-128"/>
              <a:ea typeface="MS Mincho" charset="-128"/>
              <a:cs typeface="MS Mincho" charset="-128"/>
            </a:endParaRPr>
          </a:p>
          <a:p>
            <a:pPr marL="285750" indent="-285750">
              <a:buFontTx/>
              <a:buChar char="-"/>
            </a:pPr>
            <a:endParaRPr lang="en-US" altLang="ja-JP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205" y="1772816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205" y="3935307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39552" y="9087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MS Mincho" charset="-128"/>
                <a:ea typeface="MS Mincho" charset="-128"/>
                <a:cs typeface="MS Mincho" charset="-128"/>
              </a:rPr>
              <a:t>3. </a:t>
            </a:r>
            <a:r>
              <a:rPr kumimoji="1" lang="ja-JP" altLang="en-US" smtClean="0">
                <a:latin typeface="MS Mincho" charset="-128"/>
                <a:ea typeface="MS Mincho" charset="-128"/>
                <a:cs typeface="MS Mincho" charset="-128"/>
              </a:rPr>
              <a:t>ショッピングモール</a:t>
            </a:r>
            <a:endParaRPr kumimoji="1" lang="ko-KR" altLang="en-US" dirty="0">
              <a:latin typeface="MS Mincho" charset="-128"/>
              <a:ea typeface="MS Mincho" charset="-128"/>
              <a:cs typeface="MS Mincho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24" y="3935307"/>
            <a:ext cx="4160463" cy="234026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699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39752" y="2636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200" b="1" spc="-150" dirty="0">
                <a:solidFill>
                  <a:srgbClr val="F86B74"/>
                </a:solidFill>
                <a:latin typeface="+mn-ea"/>
              </a:rPr>
              <a:t>Thank </a:t>
            </a:r>
            <a:r>
              <a:rPr lang="en-US" altLang="ko-KR" sz="5200" b="1" spc="-150" dirty="0" smtClean="0">
                <a:solidFill>
                  <a:srgbClr val="F86B74"/>
                </a:solidFill>
                <a:latin typeface="+mn-ea"/>
              </a:rPr>
              <a:t>you</a:t>
            </a:r>
            <a:endParaRPr lang="en-US" altLang="ko-KR" sz="5200" b="1" spc="-1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20372" y="6021288"/>
            <a:ext cx="1116124" cy="648072"/>
          </a:xfrm>
          <a:prstGeom prst="rect">
            <a:avLst/>
          </a:prstGeom>
          <a:solidFill>
            <a:srgbClr val="E5DBD2"/>
          </a:solidFill>
          <a:ln>
            <a:solidFill>
              <a:srgbClr val="E5DB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自己紹介</a:t>
            </a:r>
            <a:endParaRPr lang="en-US" altLang="ko-KR" sz="3600" b="1" spc="-50" dirty="0" smtClean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rgbClr val="E5DBD2"/>
                </a:solidFill>
                <a:latin typeface="+mn-ea"/>
              </a:rPr>
              <a:t>Ⅰ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369325" y="3468383"/>
            <a:ext cx="3849570" cy="400110"/>
            <a:chOff x="5033173" y="2647511"/>
            <a:chExt cx="3849570" cy="400110"/>
          </a:xfrm>
        </p:grpSpPr>
        <p:sp>
          <p:nvSpPr>
            <p:cNvPr id="14" name="TextBox 96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Profile</a:t>
              </a:r>
            </a:p>
          </p:txBody>
        </p:sp>
        <p:sp>
          <p:nvSpPr>
            <p:cNvPr id="15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369325" y="3877958"/>
            <a:ext cx="3849570" cy="400110"/>
            <a:chOff x="5033173" y="2647511"/>
            <a:chExt cx="3849570" cy="400110"/>
          </a:xfrm>
        </p:grpSpPr>
        <p:sp>
          <p:nvSpPr>
            <p:cNvPr id="17" name="TextBox 99"/>
            <p:cNvSpPr txBox="1"/>
            <p:nvPr/>
          </p:nvSpPr>
          <p:spPr>
            <a:xfrm>
              <a:off x="5292954" y="2647511"/>
              <a:ext cx="35897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Skill Sheet</a:t>
              </a:r>
            </a:p>
          </p:txBody>
        </p:sp>
        <p:sp>
          <p:nvSpPr>
            <p:cNvPr id="18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021288"/>
            <a:ext cx="11161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4139952" y="1916831"/>
            <a:ext cx="43634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名前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ジョ・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ジンギュ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生年月日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199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4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年</a:t>
            </a:r>
            <a:r>
              <a:rPr lang="en-US" altLang="ja-JP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11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月</a:t>
            </a:r>
            <a:r>
              <a:rPr lang="en-US" altLang="ja-JP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23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日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(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満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2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歳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学校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ja-JP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永</a:t>
            </a:r>
            <a:r>
              <a:rPr lang="ja-JP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進専門大学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専攻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 </a:t>
            </a: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ウェブーデータベース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ja-JP" altLang="en-US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電話番号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:</a:t>
            </a:r>
            <a:r>
              <a:rPr lang="ko-KR" altLang="en-US" dirty="0" smtClean="0">
                <a:latin typeface="Adobe Heiti Std R" panose="020B0400000000000000" pitchFamily="34" charset="-128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+82)10-7764-</a:t>
            </a:r>
            <a:r>
              <a:rPr lang="en-US" altLang="ja-JP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3900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E-Mail : </a:t>
            </a:r>
            <a:r>
              <a:rPr lang="en-US" altLang="ko-KR" dirty="0" smtClean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  <a:hlinkClick r:id="rId2"/>
              </a:rPr>
              <a:t>gorilladoll94@gmail.com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GitHub : https://</a:t>
            </a:r>
            <a:r>
              <a:rPr lang="en-US" altLang="ko-KR" dirty="0" err="1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github.com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/</a:t>
            </a:r>
            <a:r>
              <a:rPr lang="en-US" altLang="ko-KR" dirty="0" err="1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gorilladoll</a:t>
            </a:r>
            <a:r>
              <a:rPr lang="en-US" altLang="ko-KR" dirty="0">
                <a:latin typeface="Adobe Heiti Std R" panose="020B0400000000000000" pitchFamily="34" charset="-128"/>
                <a:ea typeface="Adobe Heiti Std R" panose="020B0400000000000000" pitchFamily="34" charset="-128"/>
                <a:cs typeface="Arial Unicode MS" pitchFamily="50" charset="-127"/>
              </a:rPr>
              <a:t>/Intro</a:t>
            </a:r>
            <a:endParaRPr lang="en-US" altLang="ko-KR" dirty="0" smtClean="0">
              <a:latin typeface="Adobe Heiti Std R" panose="020B0400000000000000" pitchFamily="34" charset="-128"/>
              <a:ea typeface="Adobe Heiti Std R" panose="020B0400000000000000" pitchFamily="34" charset="-128"/>
              <a:cs typeface="Arial Unicode MS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921023"/>
            <a:ext cx="2559096" cy="3412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0" y="-147747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1-1. Profile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" name="오른쪽 화살표[R] 4"/>
          <p:cNvSpPr/>
          <p:nvPr/>
        </p:nvSpPr>
        <p:spPr>
          <a:xfrm rot="20003664">
            <a:off x="450367" y="2608902"/>
            <a:ext cx="8532948" cy="1188132"/>
          </a:xfrm>
          <a:prstGeom prst="rightArrow">
            <a:avLst/>
          </a:prstGeom>
          <a:solidFill>
            <a:srgbClr val="E1F2EA"/>
          </a:solidFill>
          <a:ln>
            <a:solidFill>
              <a:srgbClr val="F6B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</a:t>
            </a:r>
            <a:r>
              <a:rPr kumimoji="1" lang="ja-JP" alt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年</a:t>
            </a:r>
            <a:endParaRPr kumimoji="1"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85"/>
          <p:cNvSpPr txBox="1"/>
          <p:nvPr/>
        </p:nvSpPr>
        <p:spPr>
          <a:xfrm>
            <a:off x="648966" y="796334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年後の私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996384" y="3431823"/>
            <a:ext cx="9387" cy="124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4707103" y="1958198"/>
            <a:ext cx="13014" cy="87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7556234" y="841418"/>
            <a:ext cx="0" cy="61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367878" y="4242721"/>
            <a:ext cx="0" cy="774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733170" y="2537848"/>
            <a:ext cx="1" cy="93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5"/>
          <p:cNvSpPr txBox="1"/>
          <p:nvPr/>
        </p:nvSpPr>
        <p:spPr>
          <a:xfrm>
            <a:off x="507979" y="4016367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TextBox 85"/>
          <p:cNvSpPr txBox="1"/>
          <p:nvPr/>
        </p:nvSpPr>
        <p:spPr>
          <a:xfrm>
            <a:off x="4216454" y="2231712"/>
            <a:ext cx="503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5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85"/>
          <p:cNvSpPr txBox="1"/>
          <p:nvPr/>
        </p:nvSpPr>
        <p:spPr>
          <a:xfrm>
            <a:off x="6979797" y="1057285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10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TextBox 85"/>
          <p:cNvSpPr txBox="1"/>
          <p:nvPr/>
        </p:nvSpPr>
        <p:spPr>
          <a:xfrm>
            <a:off x="2974058" y="438199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smtClean="0"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85"/>
          <p:cNvSpPr txBox="1"/>
          <p:nvPr/>
        </p:nvSpPr>
        <p:spPr>
          <a:xfrm>
            <a:off x="6229506" y="270158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7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年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TextBox 85"/>
          <p:cNvSpPr txBox="1"/>
          <p:nvPr/>
        </p:nvSpPr>
        <p:spPr>
          <a:xfrm>
            <a:off x="456766" y="2970158"/>
            <a:ext cx="28504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フロントアンド開発者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2" name="TextBox 85"/>
          <p:cNvSpPr txBox="1"/>
          <p:nvPr/>
        </p:nvSpPr>
        <p:spPr>
          <a:xfrm>
            <a:off x="2042034" y="5055714"/>
            <a:ext cx="26516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バックアンド開発者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3" name="TextBox 85"/>
          <p:cNvSpPr txBox="1"/>
          <p:nvPr/>
        </p:nvSpPr>
        <p:spPr>
          <a:xfrm>
            <a:off x="3307226" y="1499688"/>
            <a:ext cx="29482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フールスタック開発者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4" name="TextBox 85"/>
          <p:cNvSpPr txBox="1"/>
          <p:nvPr/>
        </p:nvSpPr>
        <p:spPr>
          <a:xfrm>
            <a:off x="5310114" y="3475666"/>
            <a:ext cx="284725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latin typeface="+mj-ea"/>
                <a:ea typeface="+mj-ea"/>
              </a:rPr>
              <a:t>プロジェクトマネーザ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5" name="TextBox 85"/>
          <p:cNvSpPr txBox="1"/>
          <p:nvPr/>
        </p:nvSpPr>
        <p:spPr>
          <a:xfrm>
            <a:off x="7172314" y="334669"/>
            <a:ext cx="7678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CTO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90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1-2. Skill Sheet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89546"/>
              </p:ext>
            </p:extLst>
          </p:nvPr>
        </p:nvGraphicFramePr>
        <p:xfrm>
          <a:off x="359532" y="809898"/>
          <a:ext cx="6408712" cy="567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78"/>
                <a:gridCol w="1602178"/>
                <a:gridCol w="1602178"/>
                <a:gridCol w="1602178"/>
              </a:tblGrid>
              <a:tr h="65153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スキールシート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Laravel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Cordova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HTML5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JSON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Java</a:t>
                      </a:r>
                      <a:r>
                        <a:rPr lang="en-US" altLang="ko-KR" baseline="0" dirty="0" smtClean="0">
                          <a:ln>
                            <a:noFill/>
                          </a:ln>
                        </a:rPr>
                        <a:t>Script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AJAX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jQuery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MySQL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CSS3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Oracle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Swift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Linux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 smtClean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Bootstrap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OS X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8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</a:rPr>
                        <a:t>PHP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上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Windows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ja-JP" altLang="en-US" dirty="0" smtClean="0">
                          <a:ln>
                            <a:noFill/>
                          </a:ln>
                        </a:rPr>
                        <a:t>中</a:t>
                      </a:r>
                      <a:endParaRPr lang="ko-KR" altLang="en-US" dirty="0">
                        <a:ln>
                          <a:noFill/>
                        </a:ln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6992983" y="809897"/>
            <a:ext cx="1941976" cy="1244566"/>
            <a:chOff x="6429388" y="836613"/>
            <a:chExt cx="2390544" cy="755618"/>
          </a:xfrm>
        </p:grpSpPr>
        <p:sp>
          <p:nvSpPr>
            <p:cNvPr id="33" name="직사각형 32"/>
            <p:cNvSpPr/>
            <p:nvPr/>
          </p:nvSpPr>
          <p:spPr>
            <a:xfrm>
              <a:off x="6429388" y="836613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上</a:t>
              </a:r>
              <a:r>
                <a:rPr lang="ko-KR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専門知識があり、使用経験がある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29388" y="1214422"/>
              <a:ext cx="2390544" cy="37780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中 </a:t>
              </a:r>
              <a:r>
                <a:rPr lang="en-US" altLang="ko-KR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:</a:t>
              </a:r>
              <a:r>
                <a:rPr lang="ja-JP" altLang="en-US" sz="14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基本知識があり、使用経験がある</a:t>
              </a:r>
              <a:endParaRPr lang="ko-KR" altLang="en-US" sz="14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7036"/>
              </p:ext>
            </p:extLst>
          </p:nvPr>
        </p:nvGraphicFramePr>
        <p:xfrm>
          <a:off x="6992983" y="2924944"/>
          <a:ext cx="194197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>
                          <a:solidFill>
                            <a:schemeClr val="tx1"/>
                          </a:solidFill>
                        </a:rPr>
                        <a:t>言語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B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Framework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ja-JP" altLang="en-US" b="0" dirty="0" smtClean="0"/>
                        <a:t>通信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47262"/>
              </p:ext>
            </p:extLst>
          </p:nvPr>
        </p:nvGraphicFramePr>
        <p:xfrm>
          <a:off x="6992983" y="4845184"/>
          <a:ext cx="194197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88"/>
                <a:gridCol w="970988"/>
              </a:tblGrid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2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lvl="0" algn="ctr" latinLnBrk="1"/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b="0" dirty="0" smtClean="0"/>
                        <a:t>OS</a:t>
                      </a:r>
                      <a:endParaRPr lang="ko-KR" altLang="en-US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3252905" y="2082791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ja-JP" altLang="en-US" sz="3600" b="1" spc="-50" dirty="0" smtClean="0">
                <a:solidFill>
                  <a:srgbClr val="F86B74"/>
                </a:solidFill>
                <a:latin typeface="+mn-ea"/>
              </a:rPr>
              <a:t>プロージェクト</a:t>
            </a:r>
            <a:endParaRPr lang="en-US" altLang="ko-KR" sz="3600" b="1" spc="-50" dirty="0">
              <a:solidFill>
                <a:srgbClr val="F86B74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95453" y="218597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bg1"/>
                </a:solidFill>
                <a:latin typeface="+mn-ea"/>
              </a:rPr>
              <a:t>Ⅱ</a:t>
            </a:r>
            <a:endParaRPr lang="en-US" altLang="ko-KR" sz="6600" spc="-50" dirty="0" smtClean="0">
              <a:solidFill>
                <a:srgbClr val="E5DBD2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369325" y="3468383"/>
            <a:ext cx="3849570" cy="697627"/>
            <a:chOff x="5033173" y="2647511"/>
            <a:chExt cx="3849570" cy="697627"/>
          </a:xfrm>
        </p:grpSpPr>
        <p:sp>
          <p:nvSpPr>
            <p:cNvPr id="11" name="TextBox 96"/>
            <p:cNvSpPr txBox="1"/>
            <p:nvPr/>
          </p:nvSpPr>
          <p:spPr>
            <a:xfrm>
              <a:off x="5292954" y="2647511"/>
              <a:ext cx="3589789" cy="6976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チームプロジィクト</a:t>
              </a:r>
              <a:endParaRPr lang="en-US" altLang="ja-JP" sz="20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卒業プロジィクト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97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369325" y="4545124"/>
            <a:ext cx="3849570" cy="1292662"/>
            <a:chOff x="5033173" y="2647511"/>
            <a:chExt cx="3849570" cy="1292662"/>
          </a:xfrm>
        </p:grpSpPr>
        <p:sp>
          <p:nvSpPr>
            <p:cNvPr id="14" name="TextBox 99"/>
            <p:cNvSpPr txBox="1"/>
            <p:nvPr/>
          </p:nvSpPr>
          <p:spPr>
            <a:xfrm>
              <a:off x="5292954" y="2647511"/>
              <a:ext cx="3589789" cy="1292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ja-JP" altLang="en-US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個人プロジェクト</a:t>
              </a:r>
              <a:endParaRPr lang="en-US" altLang="ja-JP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Adventure </a:t>
              </a:r>
              <a:r>
                <a:rPr lang="en-US" altLang="ko-KR" sz="1100" spc="-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Kensei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福岡紹介ページ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-</a:t>
              </a:r>
              <a:r>
                <a:rPr lang="en-US" altLang="ko-KR" sz="11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 </a:t>
              </a:r>
              <a:r>
                <a:rPr lang="ja-JP" altLang="en-US" sz="11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S PGothic" charset="-128"/>
                  <a:ea typeface="MS PGothic" charset="-128"/>
                  <a:cs typeface="MS PGothic" charset="-128"/>
                </a:rPr>
                <a:t>ショッピングモール</a:t>
              </a:r>
              <a:endParaRPr lang="en-US" altLang="ko-KR" sz="11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charset="-128"/>
                <a:ea typeface="MS PGothic" charset="-128"/>
                <a:cs typeface="MS PGothic" charset="-128"/>
              </a:endParaRPr>
            </a:p>
          </p:txBody>
        </p:sp>
        <p:sp>
          <p:nvSpPr>
            <p:cNvPr id="15" name="TextBox 100"/>
            <p:cNvSpPr txBox="1"/>
            <p:nvPr/>
          </p:nvSpPr>
          <p:spPr>
            <a:xfrm>
              <a:off x="5033173" y="2730122"/>
              <a:ext cx="252306" cy="252306"/>
            </a:xfrm>
            <a:prstGeom prst="rect">
              <a:avLst/>
            </a:prstGeom>
            <a:solidFill>
              <a:srgbClr val="E5DBD2"/>
            </a:solidFill>
          </p:spPr>
          <p:txBody>
            <a:bodyPr wrap="none" lIns="36000" tIns="36000" rIns="36000" rtlCol="0" anchor="ctr">
              <a:noAutofit/>
            </a:bodyPr>
            <a:lstStyle/>
            <a:p>
              <a:pPr algn="ctr"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pc="-50" dirty="0" smtClean="0">
                  <a:solidFill>
                    <a:srgbClr val="43435B"/>
                  </a:solidFill>
                  <a:latin typeface="+mn-ea"/>
                </a:rPr>
                <a:t>2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6057292"/>
            <a:ext cx="11161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7503" y="1700808"/>
            <a:ext cx="8863331" cy="400693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8606" indent="-278606"/>
            <a:endParaRPr lang="en-US" altLang="ko-KR" sz="1463" dirty="0">
              <a:solidFill>
                <a:schemeClr val="tx1"/>
              </a:solidFill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07504" y="811372"/>
            <a:ext cx="886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DOUBLE </a:t>
            </a:r>
            <a:r>
              <a:rPr lang="en-US" altLang="ko-KR" sz="4400" dirty="0" smtClean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O</a:t>
            </a:r>
            <a:r>
              <a:rPr lang="en-US" altLang="ko-KR" sz="4400" dirty="0">
                <a:solidFill>
                  <a:srgbClr val="FF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FLEA 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MARKET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3548" y="1953976"/>
            <a:ext cx="3610284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開発期間 </a:t>
            </a:r>
            <a:r>
              <a:rPr lang="en-US" altLang="ja-JP" sz="1625" b="1" dirty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201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7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3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-0</a:t>
            </a:r>
            <a:r>
              <a:rPr lang="en-US" altLang="ko-KR" sz="1463" dirty="0" smtClean="0">
                <a:latin typeface="MS Mincho" charset="-128"/>
                <a:ea typeface="MS Mincho" charset="-128"/>
                <a:cs typeface="MS Mincho" charset="-128"/>
              </a:rPr>
              <a:t>6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mr-IN" altLang="ja-JP" sz="1463" dirty="0" smtClean="0">
                <a:latin typeface="MS Mincho" charset="-128"/>
                <a:ea typeface="MS Mincho" charset="-128"/>
                <a:cs typeface="MS Mincho" charset="-128"/>
              </a:rPr>
              <a:t>–</a:t>
            </a:r>
            <a:r>
              <a:rPr lang="en-US" altLang="ja-JP" sz="1463" dirty="0" smtClean="0">
                <a:latin typeface="MS Mincho" charset="-128"/>
                <a:ea typeface="MS Mincho" charset="-128"/>
                <a:cs typeface="MS Mincho" charset="-128"/>
              </a:rPr>
              <a:t> 2017-08-24</a:t>
            </a:r>
            <a:endParaRPr lang="en-US" altLang="ja-JP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9283" y="202686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4952" y="3067931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3829" y="3001468"/>
            <a:ext cx="847369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推進背景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-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サ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ービスの背景フリーマー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ケットというのは中古品やハンドメイド商品を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オフラインで販売するなど行事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。最近は主にネット上で、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開催のお知らせや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販売者の参加申し込みをしている</a:t>
            </a:r>
            <a:r>
              <a:rPr lang="ko-KR" altLang="en-US" sz="1625" dirty="0">
                <a:latin typeface="MS Mincho" charset="-128"/>
                <a:ea typeface="MS Mincho" charset="-128"/>
                <a:cs typeface="MS Mincho" charset="-128"/>
              </a:rPr>
              <a:t>。しかし、フリーマー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ケットの開催に</a:t>
            </a:r>
            <a:endParaRPr lang="en-US" altLang="ko-KR" sz="1625" dirty="0" smtClean="0">
              <a:latin typeface="MS Mincho" charset="-128"/>
              <a:ea typeface="MS Mincho" charset="-128"/>
              <a:cs typeface="MS Mincho" charset="-128"/>
            </a:endParaRPr>
          </a:p>
          <a:p>
            <a:r>
              <a:rPr lang="en-US" altLang="ko-KR" sz="1625" dirty="0">
                <a:latin typeface="MS Mincho" charset="-128"/>
                <a:ea typeface="MS Mincho" charset="-128"/>
                <a:cs typeface="MS Mincho" charset="-128"/>
              </a:rPr>
              <a:t> </a:t>
            </a:r>
            <a:r>
              <a:rPr lang="en-US" altLang="ko-KR" sz="1625" dirty="0" smtClean="0">
                <a:latin typeface="MS Mincho" charset="-128"/>
                <a:ea typeface="MS Mincho" charset="-128"/>
                <a:cs typeface="MS Mincho" charset="-128"/>
              </a:rPr>
              <a:t>           </a:t>
            </a:r>
            <a:r>
              <a:rPr lang="ko-KR" altLang="en-US" sz="1625" dirty="0" smtClean="0">
                <a:latin typeface="MS Mincho" charset="-128"/>
                <a:ea typeface="MS Mincho" charset="-128"/>
                <a:cs typeface="MS Mincho" charset="-128"/>
              </a:rPr>
              <a:t>関するプロセスの段階が定型化されていない。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5671" y="4214070"/>
            <a:ext cx="8136904" cy="84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72" indent="-232172"/>
            <a:r>
              <a:rPr lang="ja-JP" altLang="en-US" sz="1625" b="1" dirty="0">
                <a:latin typeface="MS Mincho" charset="-128"/>
                <a:ea typeface="MS Mincho" charset="-128"/>
                <a:cs typeface="MS Mincho" charset="-128"/>
              </a:rPr>
              <a:t>紹介 </a:t>
            </a:r>
            <a:r>
              <a:rPr lang="en-US" altLang="ja-JP" sz="1625" b="1" dirty="0" smtClean="0">
                <a:latin typeface="MS Mincho" charset="-128"/>
                <a:ea typeface="MS Mincho" charset="-128"/>
                <a:cs typeface="MS Mincho" charset="-128"/>
              </a:rPr>
              <a:t>	-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開催の手順を定型化し、開催者はより簡単に開催ができ、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/>
            </a:r>
            <a:b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</a:b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　　　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 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販売者は直接自分が求める広告のページを作ることができ、より簡単に</a:t>
            </a:r>
            <a:r>
              <a:rPr lang="en-US" altLang="ja-JP" sz="1625" dirty="0" smtClean="0">
                <a:latin typeface="MS Mincho" charset="-128"/>
                <a:ea typeface="MS Mincho" charset="-128"/>
                <a:cs typeface="MS Mincho" charset="-128"/>
              </a:rPr>
              <a:t>	   </a:t>
            </a:r>
            <a:r>
              <a:rPr lang="ja-JP" altLang="en-US" sz="1625" dirty="0" smtClean="0">
                <a:latin typeface="MS Mincho" charset="-128"/>
                <a:ea typeface="MS Mincho" charset="-128"/>
                <a:cs typeface="MS Mincho" charset="-128"/>
              </a:rPr>
              <a:t>申し込みができるサービスです。　　</a:t>
            </a:r>
            <a:endParaRPr lang="ko-KR" altLang="en-US" sz="1463" dirty="0">
              <a:latin typeface="MS Mincho" charset="-128"/>
              <a:ea typeface="MS Mincho" charset="-128"/>
              <a:cs typeface="MS Mincho" charset="-128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382" y="4282209"/>
            <a:ext cx="139976" cy="1399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MS Mincho" charset="-128"/>
              <a:ea typeface="MS Mincho" charset="-128"/>
              <a:cs typeface="MS Minch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7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69111" y="1496621"/>
            <a:ext cx="7202212" cy="5361379"/>
            <a:chOff x="669111" y="1496621"/>
            <a:chExt cx="7202212" cy="5361379"/>
          </a:xfrm>
        </p:grpSpPr>
        <p:grpSp>
          <p:nvGrpSpPr>
            <p:cNvPr id="30" name="그룹 29"/>
            <p:cNvGrpSpPr/>
            <p:nvPr/>
          </p:nvGrpSpPr>
          <p:grpSpPr>
            <a:xfrm>
              <a:off x="6465930" y="1496621"/>
              <a:ext cx="1405393" cy="5266045"/>
              <a:chOff x="6481772" y="1515755"/>
              <a:chExt cx="1405393" cy="5266045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481772" y="1515755"/>
                <a:ext cx="1405393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終了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2" name="직선 연결선 81"/>
              <p:cNvCxnSpPr>
                <a:stCxn id="9" idx="2"/>
              </p:cNvCxnSpPr>
              <p:nvPr/>
            </p:nvCxnSpPr>
            <p:spPr>
              <a:xfrm>
                <a:off x="7184469" y="2165030"/>
                <a:ext cx="25786" cy="4616770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/>
            <p:cNvGrpSpPr/>
            <p:nvPr/>
          </p:nvGrpSpPr>
          <p:grpSpPr>
            <a:xfrm>
              <a:off x="4623803" y="1496621"/>
              <a:ext cx="1475921" cy="5285179"/>
              <a:chOff x="4623803" y="1496621"/>
              <a:chExt cx="1475921" cy="5285179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4623803" y="1496621"/>
                <a:ext cx="1475921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オフラインでの開催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1" name="직선 연결선 80"/>
              <p:cNvCxnSpPr>
                <a:stCxn id="17" idx="2"/>
              </p:cNvCxnSpPr>
              <p:nvPr/>
            </p:nvCxnSpPr>
            <p:spPr>
              <a:xfrm flipH="1">
                <a:off x="5386535" y="2145896"/>
                <a:ext cx="10493" cy="4635904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>
              <a:off x="2453280" y="1505360"/>
              <a:ext cx="1405393" cy="5276440"/>
              <a:chOff x="2453280" y="1505360"/>
              <a:chExt cx="1405393" cy="527644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453280" y="1505360"/>
                <a:ext cx="1405393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出展者の募集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80" name="직선 연결선 79"/>
              <p:cNvCxnSpPr>
                <a:stCxn id="23" idx="2"/>
              </p:cNvCxnSpPr>
              <p:nvPr/>
            </p:nvCxnSpPr>
            <p:spPr>
              <a:xfrm>
                <a:off x="3155977" y="2154635"/>
                <a:ext cx="23520" cy="462716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/>
            <p:cNvGrpSpPr/>
            <p:nvPr/>
          </p:nvGrpSpPr>
          <p:grpSpPr>
            <a:xfrm>
              <a:off x="669111" y="1505360"/>
              <a:ext cx="1347435" cy="5352640"/>
              <a:chOff x="734427" y="1505360"/>
              <a:chExt cx="1347435" cy="5657440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734427" y="1505360"/>
                <a:ext cx="1347435" cy="649275"/>
              </a:xfrm>
              <a:prstGeom prst="rect">
                <a:avLst/>
              </a:prstGeom>
              <a:noFill/>
              <a:ln w="38100">
                <a:solidFill>
                  <a:srgbClr val="FF4B4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開催の</a:t>
                </a:r>
                <a:endParaRPr lang="en-US" altLang="ja-JP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ja-JP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お知らせ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79" name="직선 연결선 78"/>
              <p:cNvCxnSpPr>
                <a:cxnSpLocks/>
                <a:stCxn id="22" idx="2"/>
              </p:cNvCxnSpPr>
              <p:nvPr/>
            </p:nvCxnSpPr>
            <p:spPr>
              <a:xfrm flipH="1">
                <a:off x="1394461" y="2154635"/>
                <a:ext cx="13684" cy="5008165"/>
              </a:xfrm>
              <a:prstGeom prst="lin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/>
          <p:cNvGrpSpPr/>
          <p:nvPr/>
        </p:nvGrpSpPr>
        <p:grpSpPr>
          <a:xfrm>
            <a:off x="95004" y="2349833"/>
            <a:ext cx="1162930" cy="3977380"/>
            <a:chOff x="95004" y="2349833"/>
            <a:chExt cx="1162930" cy="3977380"/>
          </a:xfrm>
        </p:grpSpPr>
        <p:sp>
          <p:nvSpPr>
            <p:cNvPr id="11" name="타원 10"/>
            <p:cNvSpPr/>
            <p:nvPr/>
          </p:nvSpPr>
          <p:spPr>
            <a:xfrm>
              <a:off x="95004" y="234983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solidFill>
                    <a:schemeClr val="bg1"/>
                  </a:solidFill>
                  <a:latin typeface="+mn-ea"/>
                </a:rPr>
                <a:t>開催者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95004" y="3757058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latin typeface="+mn-ea"/>
                </a:rPr>
                <a:t>出店者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95004" y="5164283"/>
              <a:ext cx="1162930" cy="116293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latin typeface="+mn-ea"/>
                </a:rPr>
                <a:t>購入者</a:t>
              </a:r>
              <a:endParaRPr lang="ko-KR" altLang="en-US" sz="1600" b="1" dirty="0"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115881" y="6519446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TEAM No.1 </a:t>
            </a:r>
            <a:r>
              <a:rPr lang="en-US" sz="1600" dirty="0" err="1">
                <a:solidFill>
                  <a:srgbClr val="FF0000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ZesTNT</a:t>
            </a:r>
            <a:endParaRPr lang="en-US" sz="1600" dirty="0">
              <a:solidFill>
                <a:srgbClr val="FF0000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050135" y="281373"/>
            <a:ext cx="3029903" cy="798804"/>
            <a:chOff x="5604042" y="281373"/>
            <a:chExt cx="3029903" cy="798804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17B7929-1E0A-404E-9696-EBB90F049933}"/>
                </a:ext>
              </a:extLst>
            </p:cNvPr>
            <p:cNvSpPr/>
            <p:nvPr/>
          </p:nvSpPr>
          <p:spPr>
            <a:xfrm>
              <a:off x="5604042" y="330718"/>
              <a:ext cx="475558" cy="24454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6352A3F-DDC2-4158-8F1D-66228FB73BEF}"/>
                </a:ext>
              </a:extLst>
            </p:cNvPr>
            <p:cNvSpPr txBox="1"/>
            <p:nvPr/>
          </p:nvSpPr>
          <p:spPr>
            <a:xfrm>
              <a:off x="6099280" y="28137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オンライン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80A77A38-36E8-4E80-B0B6-E88E4F0BC53C}"/>
                </a:ext>
              </a:extLst>
            </p:cNvPr>
            <p:cNvSpPr/>
            <p:nvPr/>
          </p:nvSpPr>
          <p:spPr>
            <a:xfrm>
              <a:off x="5615995" y="760190"/>
              <a:ext cx="475558" cy="244549"/>
            </a:xfrm>
            <a:prstGeom prst="rect">
              <a:avLst/>
            </a:prstGeom>
            <a:solidFill>
              <a:srgbClr val="538ADB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E92E93B4-24DB-490F-BB9D-3414547D0A7B}"/>
                </a:ext>
              </a:extLst>
            </p:cNvPr>
            <p:cNvSpPr txBox="1"/>
            <p:nvPr/>
          </p:nvSpPr>
          <p:spPr>
            <a:xfrm>
              <a:off x="6111233" y="71084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オフライン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694A541C-6D56-48A4-9B9C-A48ED07119BC}"/>
                </a:ext>
              </a:extLst>
            </p:cNvPr>
            <p:cNvSpPr/>
            <p:nvPr/>
          </p:nvSpPr>
          <p:spPr>
            <a:xfrm>
              <a:off x="7492376" y="387030"/>
              <a:ext cx="475558" cy="244549"/>
            </a:xfrm>
            <a:prstGeom prst="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E0092345-CE26-4191-B416-1B24F6F102B2}"/>
                </a:ext>
              </a:extLst>
            </p:cNvPr>
            <p:cNvSpPr txBox="1"/>
            <p:nvPr/>
          </p:nvSpPr>
          <p:spPr>
            <a:xfrm>
              <a:off x="7987614" y="3145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인터파크고딕 M" panose="02000000000000000000" pitchFamily="2" charset="-127"/>
                  <a:ea typeface="인터파크고딕 M" panose="02000000000000000000" pitchFamily="2" charset="-127"/>
                </a:rPr>
                <a:t>強調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584274" y="4014673"/>
            <a:ext cx="1456965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出店者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申し込み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78221" y="2557650"/>
            <a:ext cx="1456965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出店者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配置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4416" y="2557650"/>
            <a:ext cx="1388269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latin typeface="+mn-ea"/>
              </a:rPr>
              <a:t>ブース配置図</a:t>
            </a:r>
            <a:endParaRPr lang="en-US" altLang="ja-JP" sz="1400" b="1" dirty="0">
              <a:latin typeface="+mn-ea"/>
            </a:endParaRPr>
          </a:p>
          <a:p>
            <a:pPr algn="ctr"/>
            <a:r>
              <a:rPr lang="ja-JP" altLang="en-US" sz="1400" b="1" dirty="0">
                <a:latin typeface="+mn-ea"/>
              </a:rPr>
              <a:t>作成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4416" y="4015675"/>
            <a:ext cx="1388269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latin typeface="+mn-ea"/>
              </a:rPr>
              <a:t>フリー</a:t>
            </a:r>
            <a:endParaRPr lang="en-US" altLang="ja-JP" sz="1400" b="1" dirty="0">
              <a:latin typeface="+mn-ea"/>
            </a:endParaRPr>
          </a:p>
          <a:p>
            <a:pPr algn="ctr"/>
            <a:r>
              <a:rPr lang="ja-JP" altLang="en-US" sz="1400" b="1" dirty="0">
                <a:latin typeface="+mn-ea"/>
              </a:rPr>
              <a:t>アトリエ製作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84416" y="5461000"/>
            <a:ext cx="1388269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マーケット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情報確認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39709" y="2557650"/>
            <a:ext cx="1456965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精算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39709" y="3964875"/>
            <a:ext cx="1456965" cy="67310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精算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ADFFD16E-045D-4629-BCA3-39F62BCAD10F}"/>
              </a:ext>
            </a:extLst>
          </p:cNvPr>
          <p:cNvSpPr/>
          <p:nvPr/>
        </p:nvSpPr>
        <p:spPr>
          <a:xfrm>
            <a:off x="5562266" y="5461000"/>
            <a:ext cx="1456965" cy="673100"/>
          </a:xfrm>
          <a:prstGeom prst="rect">
            <a:avLst/>
          </a:prstGeom>
          <a:solidFill>
            <a:srgbClr val="538AD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NFC </a:t>
            </a:r>
          </a:p>
          <a:p>
            <a:pPr algn="ctr"/>
            <a:r>
              <a:rPr lang="ja-JP" altLang="en-US" sz="1600" b="1" dirty="0">
                <a:latin typeface="+mn-ea"/>
              </a:rPr>
              <a:t>購入レシート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66802228-C6BD-424A-AABA-BA96609D7749}"/>
              </a:ext>
            </a:extLst>
          </p:cNvPr>
          <p:cNvSpPr/>
          <p:nvPr/>
        </p:nvSpPr>
        <p:spPr>
          <a:xfrm>
            <a:off x="5575980" y="4473415"/>
            <a:ext cx="1456965" cy="673100"/>
          </a:xfrm>
          <a:prstGeom prst="rect">
            <a:avLst/>
          </a:prstGeom>
          <a:solidFill>
            <a:srgbClr val="538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販売及び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現場での競売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DD0E78F6-DED6-4DA5-B7A1-122EAF373002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5035186" y="2894200"/>
            <a:ext cx="2504523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15">
            <a:extLst>
              <a:ext uri="{FF2B5EF4-FFF2-40B4-BE49-F238E27FC236}">
                <a16:creationId xmlns="" xmlns:a16="http://schemas.microsoft.com/office/drawing/2014/main" id="{B4C8E9E6-F1CF-4FDA-A2DC-E54213EF1172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041239" y="4351223"/>
            <a:ext cx="534741" cy="458742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B0FE0176-57A6-42E2-A576-A93EE6AD5CBC}"/>
              </a:ext>
            </a:extLst>
          </p:cNvPr>
          <p:cNvCxnSpPr>
            <a:cxnSpLocks/>
            <a:stCxn id="20" idx="3"/>
            <a:endCxn id="42" idx="1"/>
          </p:cNvCxnSpPr>
          <p:nvPr/>
        </p:nvCxnSpPr>
        <p:spPr>
          <a:xfrm>
            <a:off x="2872685" y="5797550"/>
            <a:ext cx="2689581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15">
            <a:extLst>
              <a:ext uri="{FF2B5EF4-FFF2-40B4-BE49-F238E27FC236}">
                <a16:creationId xmlns="" xmlns:a16="http://schemas.microsoft.com/office/drawing/2014/main" id="{F3221E68-0371-41B3-B592-118DF61556BF}"/>
              </a:ext>
            </a:extLst>
          </p:cNvPr>
          <p:cNvCxnSpPr>
            <a:cxnSpLocks/>
            <a:stCxn id="41" idx="3"/>
            <a:endCxn id="13" idx="1"/>
          </p:cNvCxnSpPr>
          <p:nvPr/>
        </p:nvCxnSpPr>
        <p:spPr>
          <a:xfrm flipV="1">
            <a:off x="7032945" y="4301425"/>
            <a:ext cx="506764" cy="508540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15">
            <a:extLst>
              <a:ext uri="{FF2B5EF4-FFF2-40B4-BE49-F238E27FC236}">
                <a16:creationId xmlns="" xmlns:a16="http://schemas.microsoft.com/office/drawing/2014/main" id="{2E17A008-A2D3-4636-9E51-FD82E6929E3D}"/>
              </a:ext>
            </a:extLst>
          </p:cNvPr>
          <p:cNvCxnSpPr>
            <a:cxnSpLocks/>
          </p:cNvCxnSpPr>
          <p:nvPr/>
        </p:nvCxnSpPr>
        <p:spPr>
          <a:xfrm flipV="1">
            <a:off x="2871498" y="4996123"/>
            <a:ext cx="2671824" cy="597766"/>
          </a:xfrm>
          <a:prstGeom prst="bentConnector3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="" xmlns:a16="http://schemas.microsoft.com/office/drawing/2014/main" id="{0B0D20D3-91EB-4288-8817-6CDA88873B9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872685" y="4351223"/>
            <a:ext cx="711589" cy="1002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="" xmlns:a16="http://schemas.microsoft.com/office/drawing/2014/main" id="{E71C5435-B96D-4E56-BECD-818366C346F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72685" y="2894200"/>
            <a:ext cx="705536" cy="0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96AB5DC6-0F00-4B4F-96E8-7E29C20AF38E}"/>
              </a:ext>
            </a:extLst>
          </p:cNvPr>
          <p:cNvSpPr/>
          <p:nvPr/>
        </p:nvSpPr>
        <p:spPr>
          <a:xfrm>
            <a:off x="7549648" y="5461000"/>
            <a:ext cx="1388269" cy="6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+mn-ea"/>
              </a:rPr>
              <a:t>商品</a:t>
            </a:r>
            <a:endParaRPr lang="en-US" altLang="ja-JP" sz="1600" b="1" dirty="0">
              <a:latin typeface="+mn-ea"/>
            </a:endParaRPr>
          </a:p>
          <a:p>
            <a:pPr algn="ctr"/>
            <a:r>
              <a:rPr lang="ja-JP" altLang="en-US" sz="1600" b="1" dirty="0">
                <a:latin typeface="+mn-ea"/>
              </a:rPr>
              <a:t>自動お勧め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18" name="직선 화살표 연결선 17"/>
          <p:cNvCxnSpPr>
            <a:stCxn id="7" idx="0"/>
            <a:endCxn id="10" idx="2"/>
          </p:cNvCxnSpPr>
          <p:nvPr/>
        </p:nvCxnSpPr>
        <p:spPr>
          <a:xfrm flipH="1" flipV="1">
            <a:off x="4306704" y="3230750"/>
            <a:ext cx="6053" cy="783923"/>
          </a:xfrm>
          <a:prstGeom prst="straightConnector1">
            <a:avLst/>
          </a:prstGeom>
          <a:ln w="28575">
            <a:solidFill>
              <a:srgbClr val="FF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411613" y="2493415"/>
            <a:ext cx="1526850" cy="80699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10982" y="3943234"/>
            <a:ext cx="1527481" cy="80735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468270" y="2464728"/>
            <a:ext cx="1601145" cy="225316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ADFFD16E-045D-4629-BCA3-39F62BCAD10F}"/>
              </a:ext>
            </a:extLst>
          </p:cNvPr>
          <p:cNvSpPr/>
          <p:nvPr/>
        </p:nvSpPr>
        <p:spPr>
          <a:xfrm>
            <a:off x="5497971" y="5401469"/>
            <a:ext cx="1592157" cy="79454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-6" y="2573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3200" b="1" spc="-50" dirty="0" smtClean="0">
                <a:solidFill>
                  <a:srgbClr val="43435B"/>
                </a:solidFill>
                <a:latin typeface="+mn-ea"/>
              </a:rPr>
              <a:t>2-1. </a:t>
            </a:r>
            <a:r>
              <a:rPr lang="ja-JP" altLang="en-US" sz="3200" b="1" spc="-50" dirty="0" smtClean="0">
                <a:solidFill>
                  <a:srgbClr val="43435B"/>
                </a:solidFill>
                <a:latin typeface="+mn-ea"/>
              </a:rPr>
              <a:t>卒業プロジェクト</a:t>
            </a:r>
            <a:endParaRPr lang="en-US" altLang="ko-KR" sz="3200" b="1" spc="-50" dirty="0">
              <a:solidFill>
                <a:srgbClr val="43435B"/>
              </a:solidFill>
              <a:latin typeface="+mn-ea"/>
            </a:endParaRPr>
          </a:p>
        </p:txBody>
      </p:sp>
      <p:sp>
        <p:nvSpPr>
          <p:cNvPr id="52" name="TextBox 85"/>
          <p:cNvSpPr txBox="1"/>
          <p:nvPr/>
        </p:nvSpPr>
        <p:spPr>
          <a:xfrm>
            <a:off x="455001" y="79633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サービスの</a:t>
            </a:r>
            <a:r>
              <a:rPr lang="ja-JP" altLang="en-US" sz="1600" dirty="0" smtClean="0">
                <a:latin typeface="Yu Gothic" panose="020B0400000000000000" pitchFamily="34" charset="-128"/>
                <a:ea typeface="Yu Gothic" panose="020B0400000000000000" pitchFamily="34" charset="-128"/>
              </a:rPr>
              <a:t>流れ</a:t>
            </a:r>
            <a:endParaRPr lang="en-US" altLang="ko-K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09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5" grpId="0" animBg="1"/>
      <p:bldP spid="6" grpId="0" animBg="1"/>
      <p:bldP spid="20" grpId="0" animBg="1"/>
      <p:bldP spid="8" grpId="0" animBg="1"/>
      <p:bldP spid="13" grpId="0" animBg="1"/>
      <p:bldP spid="42" grpId="0" animBg="1"/>
      <p:bldP spid="41" grpId="0" animBg="1"/>
      <p:bldP spid="84" grpId="0" animBg="1"/>
      <p:bldP spid="55" grpId="0" animBg="1"/>
      <p:bldP spid="57" grpId="0" animBg="1"/>
      <p:bldP spid="58" grpId="0" animBg="1"/>
      <p:bldP spid="65" grpId="0" animBg="1"/>
      <p:bldP spid="52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3199</TotalTime>
  <Words>928</Words>
  <Application>Microsoft Macintosh PowerPoint</Application>
  <PresentationFormat>화면 슬라이드 쇼(4:3)</PresentationFormat>
  <Paragraphs>353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맑은 고딕</vt:lpstr>
      <vt:lpstr>인터파크고딕 L</vt:lpstr>
      <vt:lpstr>인터파크고딕 M</vt:lpstr>
      <vt:lpstr>Adobe Heiti Std R</vt:lpstr>
      <vt:lpstr>Arial Unicode MS</vt:lpstr>
      <vt:lpstr>MS Gothic</vt:lpstr>
      <vt:lpstr>MS Mincho</vt:lpstr>
      <vt:lpstr>MS PGothic</vt:lpstr>
      <vt:lpstr>ＭＳ Ｐゴシック</vt:lpstr>
      <vt:lpstr>Yu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조진규</cp:lastModifiedBy>
  <cp:revision>318</cp:revision>
  <dcterms:created xsi:type="dcterms:W3CDTF">2015-03-27T04:47:41Z</dcterms:created>
  <dcterms:modified xsi:type="dcterms:W3CDTF">2017-09-18T02:21:34Z</dcterms:modified>
</cp:coreProperties>
</file>